
<file path=[Content_Types].xml><?xml version="1.0" encoding="utf-8"?>
<Types xmlns="http://schemas.openxmlformats.org/package/2006/content-types">
  <Default Extension="jpeg" ContentType="image/jpeg"/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embeddedFontLst>
    <p:embeddedFont>
      <p:font typeface="Source Han Serif SC Regular"/>
      <p:regular r:id="rId24"/>
    </p:embeddedFont>
    <p:embeddedFont>
      <p:font typeface="Source Han Serif SC Bold"/>
      <p:regular r:id="rId25"/>
    </p:embeddedFont>
    <p:embeddedFont>
      <p:font typeface="Source Han Sans"/>
      <p:regular r:id="rId26"/>
    </p:embeddedFont>
    <p:embeddedFont>
      <p:font typeface="Source Han Sans CN Bold"/>
      <p:regular r:id="rId27"/>
    </p:embeddedFont>
    <p:embeddedFont>
      <p:font typeface="OPPOSans H"/>
      <p:regular r:id="rId28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slide" Target="slides/slide21.xml"/>
<Relationship Id="rId24" Type="http://schemas.openxmlformats.org/officeDocument/2006/relationships/font" Target="fonts/font2.fntdata"/>
<Relationship Id="rId25" Type="http://schemas.openxmlformats.org/officeDocument/2006/relationships/font" Target="fonts/font3.fntdata"/>
<Relationship Id="rId26" Type="http://schemas.openxmlformats.org/officeDocument/2006/relationships/font" Target="fonts/font5.fntdata"/>
<Relationship Id="rId27" Type="http://schemas.openxmlformats.org/officeDocument/2006/relationships/font" Target="fonts/font4.fntdata"/>
<Relationship Id="rId28" Type="http://schemas.openxmlformats.org/officeDocument/2006/relationships/font" Target="fonts/font1.fntdata"/>
</Relationships>
</file>

<file path=ppt/media/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6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7.pn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7.png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8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Relationship Id="rId3" Type="http://schemas.openxmlformats.org/officeDocument/2006/relationships/image" Target="../media/image2.jpeg"/>
<Relationship Id="rId4" Type="http://schemas.openxmlformats.org/officeDocument/2006/relationships/image" Target="../media/image4.jpeg"/>
</Relationships>
</file>

<file path=ppt/slides/_rels/slide2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6.pn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7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7.pn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5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7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74684" y="5569840"/>
            <a:ext cx="2248535" cy="461340"/>
          </a:xfrm>
          <a:prstGeom prst="roundRect">
            <a:avLst>
              <a:gd name="adj" fmla="val 50000"/>
            </a:avLst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8408" y="5631344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50800" blurRad="76200" dir="2700000" sx="100000" sy="100000" kx="0" ky="0" algn="c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23214" y="5687462"/>
            <a:ext cx="208720" cy="22609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295669" y="5569840"/>
            <a:ext cx="2250000" cy="461340"/>
          </a:xfrm>
          <a:prstGeom prst="roundRect">
            <a:avLst>
              <a:gd name="adj" fmla="val 50000"/>
            </a:avLst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367115" y="5631344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50800" blurRad="76200" dir="2700000" sx="100000" sy="100000" kx="0" ky="0" algn="c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28281" y="5692510"/>
            <a:ext cx="216000" cy="21600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768479" y="5618533"/>
            <a:ext cx="1602745" cy="3385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时间：20XX.XX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82240" y="5618533"/>
            <a:ext cx="1732831" cy="3385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主讲人：AiPPT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1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20" name="标题 1"/>
          <p:cNvSpPr txBox="1"/>
          <p:nvPr/>
        </p:nvSpPr>
        <p:spPr>
          <a:xfrm rot="0" flipH="0" flipV="0">
            <a:off x="655813" y="1757086"/>
            <a:ext cx="4799415" cy="41550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86291" y="1801289"/>
            <a:ext cx="4338458" cy="3544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dist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24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PowerPoint Design ----------------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6670540" y="676198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31059" y="2353592"/>
            <a:ext cx="5638735" cy="21508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3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年度项目总结报告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677087" y="1021660"/>
            <a:ext cx="1069384" cy="460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202X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10800000" flipH="1" flipV="0">
            <a:off x="648856" y="4705631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1032175" y="4972985"/>
            <a:ext cx="711153" cy="711150"/>
          </a:xfrm>
          <a:prstGeom prst="ellipse">
            <a:avLst/>
          </a:prstGeom>
          <a:noFill/>
          <a:ln w="190500" cap="rnd">
            <a:solidFill>
              <a:schemeClr val="accent2"/>
            </a:solidFill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4062034" y="-1967646"/>
            <a:ext cx="3338388" cy="11462456"/>
          </a:xfrm>
          <a:prstGeom prst="round2SameRect">
            <a:avLst>
              <a:gd name="adj1" fmla="val 6776"/>
              <a:gd name="adj2" fmla="val 0"/>
            </a:avLst>
          </a:prstGeom>
          <a:solidFill>
            <a:schemeClr val="bg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81745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13858" y="2772553"/>
            <a:ext cx="179995" cy="205561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375621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年度项目计划制定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05744" y="3352985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制定详细年度项目计划，明确各项目关键任务、时间节点与责任人，为项目执行提供蓝图。
根据业务发展与市场变化，灵活调整项目计划，确保项目与公司战略同步。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258703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366697" y="2766868"/>
            <a:ext cx="216443" cy="20946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cap="rnd">
            <a:noFill/>
            <a:prstDash val="solid"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891906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进度跟踪与监控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347429" y="3352985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建立项目进度跟踪机制，定期检查项目执行情况，及时发现偏差并采取措施纠正。
利用项目管理工具，实时展示项目进度，方便团队成员与管理层掌握项目动态。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975924" y="2807876"/>
            <a:ext cx="168853" cy="205561"/>
          </a:xfrm>
          <a:custGeom>
            <a:avLst/>
            <a:gdLst>
              <a:gd name="connsiteX0" fmla="*/ 283816 w 438150"/>
              <a:gd name="connsiteY0" fmla="*/ 621 h 533400"/>
              <a:gd name="connsiteX1" fmla="*/ 286102 w 438150"/>
              <a:gd name="connsiteY1" fmla="*/ 716 h 533400"/>
              <a:gd name="connsiteX2" fmla="*/ 286102 w 438150"/>
              <a:gd name="connsiteY2" fmla="*/ 124446 h 533400"/>
              <a:gd name="connsiteX3" fmla="*/ 286197 w 438150"/>
              <a:gd name="connsiteY3" fmla="*/ 126160 h 533400"/>
              <a:gd name="connsiteX4" fmla="*/ 314677 w 438150"/>
              <a:gd name="connsiteY4" fmla="*/ 153021 h 533400"/>
              <a:gd name="connsiteX5" fmla="*/ 314677 w 438150"/>
              <a:gd name="connsiteY5" fmla="*/ 153021 h 533400"/>
              <a:gd name="connsiteX6" fmla="*/ 438407 w 438150"/>
              <a:gd name="connsiteY6" fmla="*/ 153021 h 533400"/>
              <a:gd name="connsiteX7" fmla="*/ 438502 w 438150"/>
              <a:gd name="connsiteY7" fmla="*/ 155307 h 533400"/>
              <a:gd name="connsiteX8" fmla="*/ 438502 w 438150"/>
              <a:gd name="connsiteY8" fmla="*/ 505446 h 533400"/>
              <a:gd name="connsiteX9" fmla="*/ 409927 w 438150"/>
              <a:gd name="connsiteY9" fmla="*/ 534021 h 533400"/>
              <a:gd name="connsiteX10" fmla="*/ 28927 w 438150"/>
              <a:gd name="connsiteY10" fmla="*/ 534021 h 533400"/>
              <a:gd name="connsiteX11" fmla="*/ 352 w 438150"/>
              <a:gd name="connsiteY11" fmla="*/ 505446 h 533400"/>
              <a:gd name="connsiteX12" fmla="*/ 352 w 438150"/>
              <a:gd name="connsiteY12" fmla="*/ 29196 h 533400"/>
              <a:gd name="connsiteX13" fmla="*/ 28927 w 438150"/>
              <a:gd name="connsiteY13" fmla="*/ 621 h 533400"/>
              <a:gd name="connsiteX14" fmla="*/ 283816 w 438150"/>
              <a:gd name="connsiteY14" fmla="*/ 621 h 533400"/>
              <a:gd name="connsiteX15" fmla="*/ 248002 w 438150"/>
              <a:gd name="connsiteY15" fmla="*/ 200646 h 533400"/>
              <a:gd name="connsiteX16" fmla="*/ 152752 w 438150"/>
              <a:gd name="connsiteY16" fmla="*/ 200646 h 533400"/>
              <a:gd name="connsiteX17" fmla="*/ 152752 w 438150"/>
              <a:gd name="connsiteY17" fmla="*/ 410196 h 533400"/>
              <a:gd name="connsiteX18" fmla="*/ 171802 w 438150"/>
              <a:gd name="connsiteY18" fmla="*/ 410196 h 533400"/>
              <a:gd name="connsiteX19" fmla="*/ 171802 w 438150"/>
              <a:gd name="connsiteY19" fmla="*/ 314946 h 533400"/>
              <a:gd name="connsiteX20" fmla="*/ 248002 w 438150"/>
              <a:gd name="connsiteY20" fmla="*/ 314946 h 533400"/>
              <a:gd name="connsiteX21" fmla="*/ 250098 w 438150"/>
              <a:gd name="connsiteY21" fmla="*/ 314946 h 533400"/>
              <a:gd name="connsiteX22" fmla="*/ 305152 w 438150"/>
              <a:gd name="connsiteY22" fmla="*/ 257796 h 533400"/>
              <a:gd name="connsiteX23" fmla="*/ 248002 w 438150"/>
              <a:gd name="connsiteY23" fmla="*/ 200646 h 533400"/>
              <a:gd name="connsiteX24" fmla="*/ 248002 w 438150"/>
              <a:gd name="connsiteY24" fmla="*/ 200646 h 533400"/>
              <a:gd name="connsiteX25" fmla="*/ 248002 w 438150"/>
              <a:gd name="connsiteY25" fmla="*/ 219696 h 533400"/>
              <a:gd name="connsiteX26" fmla="*/ 286102 w 438150"/>
              <a:gd name="connsiteY26" fmla="*/ 257796 h 533400"/>
              <a:gd name="connsiteX27" fmla="*/ 248002 w 438150"/>
              <a:gd name="connsiteY27" fmla="*/ 295896 h 533400"/>
              <a:gd name="connsiteX28" fmla="*/ 248002 w 438150"/>
              <a:gd name="connsiteY28" fmla="*/ 295896 h 533400"/>
              <a:gd name="connsiteX29" fmla="*/ 171802 w 438150"/>
              <a:gd name="connsiteY29" fmla="*/ 295896 h 533400"/>
              <a:gd name="connsiteX30" fmla="*/ 171802 w 438150"/>
              <a:gd name="connsiteY30" fmla="*/ 219696 h 533400"/>
              <a:gd name="connsiteX31" fmla="*/ 248002 w 438150"/>
              <a:gd name="connsiteY31" fmla="*/ 219696 h 533400"/>
              <a:gd name="connsiteX32" fmla="*/ 428977 w 438150"/>
              <a:gd name="connsiteY32" fmla="*/ 133971 h 533400"/>
              <a:gd name="connsiteX33" fmla="*/ 314677 w 438150"/>
              <a:gd name="connsiteY33" fmla="*/ 133971 h 533400"/>
              <a:gd name="connsiteX34" fmla="*/ 313534 w 438150"/>
              <a:gd name="connsiteY34" fmla="*/ 133876 h 533400"/>
              <a:gd name="connsiteX35" fmla="*/ 305152 w 438150"/>
              <a:gd name="connsiteY35" fmla="*/ 124446 h 533400"/>
              <a:gd name="connsiteX36" fmla="*/ 305152 w 438150"/>
              <a:gd name="connsiteY36" fmla="*/ 124446 h 533400"/>
              <a:gd name="connsiteX37" fmla="*/ 305152 w 438150"/>
              <a:gd name="connsiteY37" fmla="*/ 10146 h 533400"/>
              <a:gd name="connsiteX38" fmla="*/ 428977 w 438150"/>
              <a:gd name="connsiteY38" fmla="*/ 133971 h 533400"/>
            </a:gdLst>
            <a:rect l="l" t="t" r="r" b="b"/>
            <a:pathLst>
              <a:path w="438150" h="533400">
                <a:moveTo>
                  <a:pt x="283816" y="621"/>
                </a:moveTo>
                <a:cubicBezTo>
                  <a:pt x="284578" y="621"/>
                  <a:pt x="285340" y="621"/>
                  <a:pt x="286102" y="716"/>
                </a:cubicBezTo>
                <a:lnTo>
                  <a:pt x="286102" y="124446"/>
                </a:lnTo>
                <a:lnTo>
                  <a:pt x="286197" y="126160"/>
                </a:lnTo>
                <a:cubicBezTo>
                  <a:pt x="287055" y="141115"/>
                  <a:pt x="299532" y="153021"/>
                  <a:pt x="314677" y="153021"/>
                </a:cubicBezTo>
                <a:lnTo>
                  <a:pt x="314677" y="153021"/>
                </a:lnTo>
                <a:lnTo>
                  <a:pt x="438407" y="153021"/>
                </a:lnTo>
                <a:cubicBezTo>
                  <a:pt x="438502" y="153783"/>
                  <a:pt x="438502" y="154545"/>
                  <a:pt x="438502" y="155307"/>
                </a:cubicBezTo>
                <a:lnTo>
                  <a:pt x="438502" y="505446"/>
                </a:lnTo>
                <a:cubicBezTo>
                  <a:pt x="438502" y="521257"/>
                  <a:pt x="425739" y="534021"/>
                  <a:pt x="409927" y="534021"/>
                </a:cubicBezTo>
                <a:lnTo>
                  <a:pt x="28927" y="534021"/>
                </a:lnTo>
                <a:cubicBezTo>
                  <a:pt x="13115" y="534021"/>
                  <a:pt x="352" y="521257"/>
                  <a:pt x="352" y="505446"/>
                </a:cubicBezTo>
                <a:lnTo>
                  <a:pt x="352" y="29196"/>
                </a:lnTo>
                <a:cubicBezTo>
                  <a:pt x="352" y="13385"/>
                  <a:pt x="13115" y="621"/>
                  <a:pt x="28927" y="621"/>
                </a:cubicBezTo>
                <a:lnTo>
                  <a:pt x="283816" y="621"/>
                </a:lnTo>
                <a:close/>
                <a:moveTo>
                  <a:pt x="248002" y="200646"/>
                </a:moveTo>
                <a:lnTo>
                  <a:pt x="152752" y="200646"/>
                </a:lnTo>
                <a:lnTo>
                  <a:pt x="152752" y="410196"/>
                </a:lnTo>
                <a:lnTo>
                  <a:pt x="171802" y="410196"/>
                </a:lnTo>
                <a:lnTo>
                  <a:pt x="171802" y="314946"/>
                </a:lnTo>
                <a:lnTo>
                  <a:pt x="248002" y="314946"/>
                </a:lnTo>
                <a:lnTo>
                  <a:pt x="250098" y="314946"/>
                </a:lnTo>
                <a:cubicBezTo>
                  <a:pt x="280673" y="313803"/>
                  <a:pt x="305152" y="288657"/>
                  <a:pt x="305152" y="257796"/>
                </a:cubicBezTo>
                <a:cubicBezTo>
                  <a:pt x="305152" y="226268"/>
                  <a:pt x="279530" y="200646"/>
                  <a:pt x="248002" y="200646"/>
                </a:cubicBezTo>
                <a:lnTo>
                  <a:pt x="248002" y="200646"/>
                </a:lnTo>
                <a:close/>
                <a:moveTo>
                  <a:pt x="248002" y="219696"/>
                </a:moveTo>
                <a:cubicBezTo>
                  <a:pt x="269052" y="219696"/>
                  <a:pt x="286102" y="236746"/>
                  <a:pt x="286102" y="257796"/>
                </a:cubicBezTo>
                <a:cubicBezTo>
                  <a:pt x="286102" y="278846"/>
                  <a:pt x="269052" y="295896"/>
                  <a:pt x="248002" y="295896"/>
                </a:cubicBezTo>
                <a:lnTo>
                  <a:pt x="248002" y="295896"/>
                </a:lnTo>
                <a:lnTo>
                  <a:pt x="171802" y="295896"/>
                </a:lnTo>
                <a:lnTo>
                  <a:pt x="171802" y="219696"/>
                </a:lnTo>
                <a:lnTo>
                  <a:pt x="248002" y="219696"/>
                </a:lnTo>
                <a:close/>
                <a:moveTo>
                  <a:pt x="428977" y="133971"/>
                </a:moveTo>
                <a:lnTo>
                  <a:pt x="314677" y="133971"/>
                </a:lnTo>
                <a:lnTo>
                  <a:pt x="313534" y="133876"/>
                </a:lnTo>
                <a:cubicBezTo>
                  <a:pt x="308772" y="133304"/>
                  <a:pt x="305152" y="129304"/>
                  <a:pt x="305152" y="124446"/>
                </a:cubicBezTo>
                <a:lnTo>
                  <a:pt x="305152" y="124446"/>
                </a:lnTo>
                <a:lnTo>
                  <a:pt x="305152" y="10146"/>
                </a:lnTo>
                <a:lnTo>
                  <a:pt x="428977" y="133971"/>
                </a:ln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00387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919717" y="2780254"/>
            <a:ext cx="205561" cy="190158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390801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风险管理与应对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846324" y="3352986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识别项目潜在风险，如技术难题、第三方合作风险等，提前制定应对策略。
在项目执行过程中，积极应对风险，降低对项目进度与质量的影响，保障项目顺利推进。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项目规划与进度控制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21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804017" y="1873332"/>
            <a:ext cx="6583966" cy="1436288"/>
          </a:xfrm>
          <a:prstGeom prst="triangl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91000">
                <a:schemeClr val="bg1">
                  <a:alpha val="0"/>
                </a:schemeClr>
              </a:gs>
            </a:gsLst>
            <a:lin ang="54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274320" tIns="0" rIns="274320" bIns="1280160" rtlCol="0" anchor="b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026400" y="2908300"/>
            <a:ext cx="2946400" cy="7874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673600" y="2908300"/>
            <a:ext cx="2946400" cy="7874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476875" y="1344887"/>
            <a:ext cx="1238250" cy="123825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9200" y="2908300"/>
            <a:ext cx="2946400" cy="7874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671218" y="2957516"/>
            <a:ext cx="2849563" cy="679763"/>
          </a:xfrm>
          <a:prstGeom prst="rect">
            <a:avLst/>
          </a:prstGeom>
          <a:noFill/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沟通渠道与机制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077199" y="2957516"/>
            <a:ext cx="2857501" cy="679763"/>
          </a:xfrm>
          <a:prstGeom prst="rect">
            <a:avLst/>
          </a:prstGeom>
          <a:noFill/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团队建设与激励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71218" y="3798794"/>
            <a:ext cx="2849564" cy="21067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搭建多元化沟通渠道，包括即时通讯工具、邮件、项目管理平台等，保障信息及时传递。
制定沟通规范与流程，明确信息发送与接收要求，提高沟通效率与准确性。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60475" y="3798794"/>
            <a:ext cx="2854325" cy="2108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建立跨部门协作团队，涵盖研发、测试、产品、运营等多个部门，打破部门壁垒，实现资源共享与优势互补。
定期召开跨部门会议，共同讨论项目需求、技术方案与业务策略，确保项目方向正确与执行高效。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077198" y="3798794"/>
            <a:ext cx="2857502" cy="21067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重视团队建设，组织团建活动与培训学习，增强团队凝聚力与专业能力。
设立项目奖励机制，对表现优秀的团队成员与项目团队进行表彰与奖励，激发团队积极性。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801631" y="1676400"/>
            <a:ext cx="588739" cy="580472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267618" y="2957516"/>
            <a:ext cx="2849563" cy="679763"/>
          </a:xfrm>
          <a:prstGeom prst="rect">
            <a:avLst/>
          </a:prstGeom>
          <a:noFill/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跨部门协作模式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团队协作与沟通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18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 flipH="0" flipV="0">
            <a:off x="4055421" y="248773"/>
            <a:ext cx="4209864" cy="4209864"/>
          </a:xfrm>
          <a:prstGeom prst="blockArc">
            <a:avLst>
              <a:gd name="adj1" fmla="val 11588442"/>
              <a:gd name="adj2" fmla="val 20785460"/>
              <a:gd name="adj3" fmla="val 5661"/>
            </a:avLst>
          </a:prstGeom>
          <a:solidFill>
            <a:schemeClr val="bg1">
              <a:lumMod val="95000"/>
            </a:schemeClr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10164" y="2248272"/>
            <a:ext cx="3138604" cy="26582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根据项目需求，筛选合适的第三方合作伙伴，如艾玛、金康特等，评估其技术实力、信誉与合作意愿。
与潜在合作伙伴进行深入沟通与洽谈，明确合作范围、权益与义务，签订合作协议。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647919" flipH="0" flipV="0">
            <a:off x="3899481" y="2530705"/>
            <a:ext cx="633316" cy="633316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 w="254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20000"/>
                <a:lumOff val="8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1">
            <a:off x="4043371" y="2680169"/>
            <a:ext cx="345536" cy="334388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647919" flipH="0" flipV="0">
            <a:off x="5843694" y="3989040"/>
            <a:ext cx="633316" cy="633316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  <a:ln w="254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20000"/>
                <a:lumOff val="8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982962" y="4138504"/>
            <a:ext cx="354780" cy="33438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647919" flipH="0" flipV="0">
            <a:off x="7736100" y="2530705"/>
            <a:ext cx="633316" cy="633316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 w="254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20000"/>
                <a:lumOff val="8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885589" y="2680169"/>
            <a:ext cx="334339" cy="334388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940609" y="5157162"/>
            <a:ext cx="4517591" cy="14404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在合作项目执行过程中，积极与第三方沟通协调，确保双方工作同步推进，及时解决合作中出现的问题。
定期组织联合会议，共同评估项目进展，调整合作策略，保障项目目标达成。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379356" y="2248272"/>
            <a:ext cx="3138604" cy="26405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项目结束后，对第三方合作效果进行全面评估，总结成功经验与不足之处。
根据评估结果，优化合作模式与流程，为后续合作奠定良好基础，提升合作价值。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591360" y="4752317"/>
            <a:ext cx="3138604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合作项目执行与协调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10164" y="1921497"/>
            <a:ext cx="3138604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合作伙伴筛选与评估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379356" y="1921497"/>
            <a:ext cx="3138604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合作效果评估与优化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647919" flipH="0" flipV="0">
            <a:off x="5044241" y="1304268"/>
            <a:ext cx="2175073" cy="2175073"/>
          </a:xfrm>
          <a:prstGeom prst="flowChartConnector">
            <a:avLst/>
          </a:prstGeom>
          <a:solidFill>
            <a:schemeClr val="accent1">
              <a:lumMod val="60000"/>
              <a:lumOff val="40000"/>
              <a:alpha val="19000"/>
            </a:schemeClr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647919" flipH="0" flipV="0">
            <a:off x="5171103" y="1431130"/>
            <a:ext cx="1921348" cy="1921348"/>
          </a:xfrm>
          <a:prstGeom prst="flowChartConnector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859313" y="2096659"/>
            <a:ext cx="544929" cy="59029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第三方合作与管理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1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22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12" name="标题 1"/>
          <p:cNvSpPr txBox="1"/>
          <p:nvPr/>
        </p:nvSpPr>
        <p:spPr>
          <a:xfrm rot="5400000" flipH="0" flipV="0">
            <a:off x="3417770" y="1626432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37016" y="1149662"/>
            <a:ext cx="1069384" cy="1361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04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8604" y="1567965"/>
            <a:ext cx="3437705" cy="10890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38604" y="2628807"/>
            <a:ext cx="5480370" cy="2032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业务发展与市场拓展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 flipV="0">
            <a:off x="638603" y="4790858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8900000" flipH="0" flipV="0">
            <a:off x="5378367" y="3145621"/>
            <a:ext cx="1286774" cy="1109887"/>
          </a:xfrm>
          <a:custGeom>
            <a:avLst/>
            <a:gdLst>
              <a:gd name="connsiteX0" fmla="*/ 414796 w 1474966"/>
              <a:gd name="connsiteY0" fmla="*/ 0 h 1272209"/>
              <a:gd name="connsiteX1" fmla="*/ 652408 w 1474966"/>
              <a:gd name="connsiteY1" fmla="*/ 0 h 1272209"/>
              <a:gd name="connsiteX2" fmla="*/ 652007 w 1474966"/>
              <a:gd name="connsiteY2" fmla="*/ 3976 h 1272209"/>
              <a:gd name="connsiteX3" fmla="*/ 838863 w 1474966"/>
              <a:gd name="connsiteY3" fmla="*/ 190832 h 1272209"/>
              <a:gd name="connsiteX4" fmla="*/ 1025719 w 1474966"/>
              <a:gd name="connsiteY4" fmla="*/ 3976 h 1272209"/>
              <a:gd name="connsiteX5" fmla="*/ 1025318 w 1474966"/>
              <a:gd name="connsiteY5" fmla="*/ 0 h 1272209"/>
              <a:gd name="connsiteX6" fmla="*/ 1262927 w 1474966"/>
              <a:gd name="connsiteY6" fmla="*/ 0 h 1272209"/>
              <a:gd name="connsiteX7" fmla="*/ 1474966 w 1474966"/>
              <a:gd name="connsiteY7" fmla="*/ 212039 h 1272209"/>
              <a:gd name="connsiteX8" fmla="*/ 1474966 w 1474966"/>
              <a:gd name="connsiteY8" fmla="*/ 1060170 h 1272209"/>
              <a:gd name="connsiteX9" fmla="*/ 1262927 w 1474966"/>
              <a:gd name="connsiteY9" fmla="*/ 1272209 h 1272209"/>
              <a:gd name="connsiteX10" fmla="*/ 414796 w 1474966"/>
              <a:gd name="connsiteY10" fmla="*/ 1272209 h 1272209"/>
              <a:gd name="connsiteX11" fmla="*/ 202757 w 1474966"/>
              <a:gd name="connsiteY11" fmla="*/ 1060170 h 1272209"/>
              <a:gd name="connsiteX12" fmla="*/ 202757 w 1474966"/>
              <a:gd name="connsiteY12" fmla="*/ 821358 h 1272209"/>
              <a:gd name="connsiteX13" fmla="*/ 186856 w 1474966"/>
              <a:gd name="connsiteY13" fmla="*/ 822961 h 1272209"/>
              <a:gd name="connsiteX14" fmla="*/ 0 w 1474966"/>
              <a:gd name="connsiteY14" fmla="*/ 636105 h 1272209"/>
              <a:gd name="connsiteX15" fmla="*/ 186856 w 1474966"/>
              <a:gd name="connsiteY15" fmla="*/ 449249 h 1272209"/>
              <a:gd name="connsiteX16" fmla="*/ 202757 w 1474966"/>
              <a:gd name="connsiteY16" fmla="*/ 450852 h 1272209"/>
              <a:gd name="connsiteX17" fmla="*/ 202757 w 1474966"/>
              <a:gd name="connsiteY17" fmla="*/ 212039 h 1272209"/>
              <a:gd name="connsiteX18" fmla="*/ 414796 w 1474966"/>
              <a:gd name="connsiteY18" fmla="*/ 0 h 1272209"/>
            </a:gdLst>
            <a:rect l="l" t="t" r="r" b="b"/>
            <a:pathLst>
              <a:path w="1474966" h="1272209">
                <a:moveTo>
                  <a:pt x="414796" y="0"/>
                </a:moveTo>
                <a:lnTo>
                  <a:pt x="652408" y="0"/>
                </a:lnTo>
                <a:lnTo>
                  <a:pt x="652007" y="3976"/>
                </a:lnTo>
                <a:cubicBezTo>
                  <a:pt x="652007" y="107174"/>
                  <a:pt x="735665" y="190832"/>
                  <a:pt x="838863" y="190832"/>
                </a:cubicBezTo>
                <a:cubicBezTo>
                  <a:pt x="942061" y="190832"/>
                  <a:pt x="1025719" y="107174"/>
                  <a:pt x="1025719" y="3976"/>
                </a:cubicBezTo>
                <a:lnTo>
                  <a:pt x="1025318" y="0"/>
                </a:lnTo>
                <a:lnTo>
                  <a:pt x="1262927" y="0"/>
                </a:lnTo>
                <a:cubicBezTo>
                  <a:pt x="1380033" y="0"/>
                  <a:pt x="1474966" y="94933"/>
                  <a:pt x="1474966" y="212039"/>
                </a:cubicBezTo>
                <a:lnTo>
                  <a:pt x="1474966" y="1060170"/>
                </a:lnTo>
                <a:cubicBezTo>
                  <a:pt x="1474966" y="1177276"/>
                  <a:pt x="1380033" y="1272209"/>
                  <a:pt x="1262927" y="1272209"/>
                </a:cubicBezTo>
                <a:lnTo>
                  <a:pt x="414796" y="1272209"/>
                </a:lnTo>
                <a:cubicBezTo>
                  <a:pt x="297690" y="1272209"/>
                  <a:pt x="202757" y="1177276"/>
                  <a:pt x="202757" y="1060170"/>
                </a:cubicBezTo>
                <a:lnTo>
                  <a:pt x="202757" y="821358"/>
                </a:lnTo>
                <a:lnTo>
                  <a:pt x="186856" y="822961"/>
                </a:lnTo>
                <a:cubicBezTo>
                  <a:pt x="83658" y="822961"/>
                  <a:pt x="0" y="739303"/>
                  <a:pt x="0" y="636105"/>
                </a:cubicBezTo>
                <a:cubicBezTo>
                  <a:pt x="0" y="532907"/>
                  <a:pt x="83658" y="449249"/>
                  <a:pt x="186856" y="449249"/>
                </a:cubicBezTo>
                <a:lnTo>
                  <a:pt x="202757" y="450852"/>
                </a:lnTo>
                <a:lnTo>
                  <a:pt x="202757" y="212039"/>
                </a:lnTo>
                <a:cubicBezTo>
                  <a:pt x="202757" y="94933"/>
                  <a:pt x="297690" y="0"/>
                  <a:pt x="414796" y="0"/>
                </a:cubicBezTo>
                <a:close/>
              </a:path>
            </a:pathLst>
          </a:custGeom>
          <a:solidFill>
            <a:schemeClr val="accent1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700000" flipH="0" flipV="0">
            <a:off x="4601446" y="3797681"/>
            <a:ext cx="1286774" cy="1109887"/>
          </a:xfrm>
          <a:custGeom>
            <a:avLst/>
            <a:gdLst>
              <a:gd name="connsiteX0" fmla="*/ 414796 w 1474966"/>
              <a:gd name="connsiteY0" fmla="*/ 0 h 1272209"/>
              <a:gd name="connsiteX1" fmla="*/ 652408 w 1474966"/>
              <a:gd name="connsiteY1" fmla="*/ 0 h 1272209"/>
              <a:gd name="connsiteX2" fmla="*/ 652007 w 1474966"/>
              <a:gd name="connsiteY2" fmla="*/ 3976 h 1272209"/>
              <a:gd name="connsiteX3" fmla="*/ 838863 w 1474966"/>
              <a:gd name="connsiteY3" fmla="*/ 190832 h 1272209"/>
              <a:gd name="connsiteX4" fmla="*/ 1025719 w 1474966"/>
              <a:gd name="connsiteY4" fmla="*/ 3976 h 1272209"/>
              <a:gd name="connsiteX5" fmla="*/ 1025318 w 1474966"/>
              <a:gd name="connsiteY5" fmla="*/ 0 h 1272209"/>
              <a:gd name="connsiteX6" fmla="*/ 1262927 w 1474966"/>
              <a:gd name="connsiteY6" fmla="*/ 0 h 1272209"/>
              <a:gd name="connsiteX7" fmla="*/ 1474966 w 1474966"/>
              <a:gd name="connsiteY7" fmla="*/ 212039 h 1272209"/>
              <a:gd name="connsiteX8" fmla="*/ 1474966 w 1474966"/>
              <a:gd name="connsiteY8" fmla="*/ 1060170 h 1272209"/>
              <a:gd name="connsiteX9" fmla="*/ 1262927 w 1474966"/>
              <a:gd name="connsiteY9" fmla="*/ 1272209 h 1272209"/>
              <a:gd name="connsiteX10" fmla="*/ 414796 w 1474966"/>
              <a:gd name="connsiteY10" fmla="*/ 1272209 h 1272209"/>
              <a:gd name="connsiteX11" fmla="*/ 202757 w 1474966"/>
              <a:gd name="connsiteY11" fmla="*/ 1060170 h 1272209"/>
              <a:gd name="connsiteX12" fmla="*/ 202757 w 1474966"/>
              <a:gd name="connsiteY12" fmla="*/ 821358 h 1272209"/>
              <a:gd name="connsiteX13" fmla="*/ 186856 w 1474966"/>
              <a:gd name="connsiteY13" fmla="*/ 822961 h 1272209"/>
              <a:gd name="connsiteX14" fmla="*/ 0 w 1474966"/>
              <a:gd name="connsiteY14" fmla="*/ 636105 h 1272209"/>
              <a:gd name="connsiteX15" fmla="*/ 186856 w 1474966"/>
              <a:gd name="connsiteY15" fmla="*/ 449249 h 1272209"/>
              <a:gd name="connsiteX16" fmla="*/ 202757 w 1474966"/>
              <a:gd name="connsiteY16" fmla="*/ 450852 h 1272209"/>
              <a:gd name="connsiteX17" fmla="*/ 202757 w 1474966"/>
              <a:gd name="connsiteY17" fmla="*/ 212039 h 1272209"/>
              <a:gd name="connsiteX18" fmla="*/ 414796 w 1474966"/>
              <a:gd name="connsiteY18" fmla="*/ 0 h 1272209"/>
            </a:gdLst>
            <a:rect l="l" t="t" r="r" b="b"/>
            <a:pathLst>
              <a:path w="1474966" h="1272209">
                <a:moveTo>
                  <a:pt x="414796" y="0"/>
                </a:moveTo>
                <a:lnTo>
                  <a:pt x="652408" y="0"/>
                </a:lnTo>
                <a:lnTo>
                  <a:pt x="652007" y="3976"/>
                </a:lnTo>
                <a:cubicBezTo>
                  <a:pt x="652007" y="107174"/>
                  <a:pt x="735665" y="190832"/>
                  <a:pt x="838863" y="190832"/>
                </a:cubicBezTo>
                <a:cubicBezTo>
                  <a:pt x="942061" y="190832"/>
                  <a:pt x="1025719" y="107174"/>
                  <a:pt x="1025719" y="3976"/>
                </a:cubicBezTo>
                <a:lnTo>
                  <a:pt x="1025318" y="0"/>
                </a:lnTo>
                <a:lnTo>
                  <a:pt x="1262927" y="0"/>
                </a:lnTo>
                <a:cubicBezTo>
                  <a:pt x="1380033" y="0"/>
                  <a:pt x="1474966" y="94933"/>
                  <a:pt x="1474966" y="212039"/>
                </a:cubicBezTo>
                <a:lnTo>
                  <a:pt x="1474966" y="1060170"/>
                </a:lnTo>
                <a:cubicBezTo>
                  <a:pt x="1474966" y="1177276"/>
                  <a:pt x="1380033" y="1272209"/>
                  <a:pt x="1262927" y="1272209"/>
                </a:cubicBezTo>
                <a:lnTo>
                  <a:pt x="414796" y="1272209"/>
                </a:lnTo>
                <a:cubicBezTo>
                  <a:pt x="297690" y="1272209"/>
                  <a:pt x="202757" y="1177276"/>
                  <a:pt x="202757" y="1060170"/>
                </a:cubicBezTo>
                <a:lnTo>
                  <a:pt x="202757" y="821358"/>
                </a:lnTo>
                <a:lnTo>
                  <a:pt x="186856" y="822961"/>
                </a:lnTo>
                <a:cubicBezTo>
                  <a:pt x="83658" y="822961"/>
                  <a:pt x="0" y="739303"/>
                  <a:pt x="0" y="636105"/>
                </a:cubicBezTo>
                <a:cubicBezTo>
                  <a:pt x="0" y="532907"/>
                  <a:pt x="83658" y="449249"/>
                  <a:pt x="186856" y="449249"/>
                </a:cubicBezTo>
                <a:lnTo>
                  <a:pt x="202757" y="450852"/>
                </a:lnTo>
                <a:lnTo>
                  <a:pt x="202757" y="212039"/>
                </a:lnTo>
                <a:cubicBezTo>
                  <a:pt x="202757" y="94933"/>
                  <a:pt x="297690" y="0"/>
                  <a:pt x="414796" y="0"/>
                </a:cubicBezTo>
                <a:close/>
              </a:path>
            </a:pathLst>
          </a:custGeom>
          <a:solidFill>
            <a:schemeClr val="accent2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700000" flipH="0" flipV="0">
            <a:off x="6169160" y="3789729"/>
            <a:ext cx="1286774" cy="1109887"/>
          </a:xfrm>
          <a:custGeom>
            <a:avLst/>
            <a:gdLst>
              <a:gd name="connsiteX0" fmla="*/ 414796 w 1474966"/>
              <a:gd name="connsiteY0" fmla="*/ 0 h 1272209"/>
              <a:gd name="connsiteX1" fmla="*/ 652408 w 1474966"/>
              <a:gd name="connsiteY1" fmla="*/ 0 h 1272209"/>
              <a:gd name="connsiteX2" fmla="*/ 652007 w 1474966"/>
              <a:gd name="connsiteY2" fmla="*/ 3976 h 1272209"/>
              <a:gd name="connsiteX3" fmla="*/ 838863 w 1474966"/>
              <a:gd name="connsiteY3" fmla="*/ 190832 h 1272209"/>
              <a:gd name="connsiteX4" fmla="*/ 1025719 w 1474966"/>
              <a:gd name="connsiteY4" fmla="*/ 3976 h 1272209"/>
              <a:gd name="connsiteX5" fmla="*/ 1025318 w 1474966"/>
              <a:gd name="connsiteY5" fmla="*/ 0 h 1272209"/>
              <a:gd name="connsiteX6" fmla="*/ 1262927 w 1474966"/>
              <a:gd name="connsiteY6" fmla="*/ 0 h 1272209"/>
              <a:gd name="connsiteX7" fmla="*/ 1474966 w 1474966"/>
              <a:gd name="connsiteY7" fmla="*/ 212039 h 1272209"/>
              <a:gd name="connsiteX8" fmla="*/ 1474966 w 1474966"/>
              <a:gd name="connsiteY8" fmla="*/ 1060170 h 1272209"/>
              <a:gd name="connsiteX9" fmla="*/ 1262927 w 1474966"/>
              <a:gd name="connsiteY9" fmla="*/ 1272209 h 1272209"/>
              <a:gd name="connsiteX10" fmla="*/ 414796 w 1474966"/>
              <a:gd name="connsiteY10" fmla="*/ 1272209 h 1272209"/>
              <a:gd name="connsiteX11" fmla="*/ 202757 w 1474966"/>
              <a:gd name="connsiteY11" fmla="*/ 1060170 h 1272209"/>
              <a:gd name="connsiteX12" fmla="*/ 202757 w 1474966"/>
              <a:gd name="connsiteY12" fmla="*/ 821358 h 1272209"/>
              <a:gd name="connsiteX13" fmla="*/ 186856 w 1474966"/>
              <a:gd name="connsiteY13" fmla="*/ 822961 h 1272209"/>
              <a:gd name="connsiteX14" fmla="*/ 0 w 1474966"/>
              <a:gd name="connsiteY14" fmla="*/ 636105 h 1272209"/>
              <a:gd name="connsiteX15" fmla="*/ 186856 w 1474966"/>
              <a:gd name="connsiteY15" fmla="*/ 449249 h 1272209"/>
              <a:gd name="connsiteX16" fmla="*/ 202757 w 1474966"/>
              <a:gd name="connsiteY16" fmla="*/ 450852 h 1272209"/>
              <a:gd name="connsiteX17" fmla="*/ 202757 w 1474966"/>
              <a:gd name="connsiteY17" fmla="*/ 212039 h 1272209"/>
              <a:gd name="connsiteX18" fmla="*/ 414796 w 1474966"/>
              <a:gd name="connsiteY18" fmla="*/ 0 h 1272209"/>
            </a:gdLst>
            <a:rect l="l" t="t" r="r" b="b"/>
            <a:pathLst>
              <a:path w="1474966" h="1272209">
                <a:moveTo>
                  <a:pt x="414796" y="0"/>
                </a:moveTo>
                <a:lnTo>
                  <a:pt x="652408" y="0"/>
                </a:lnTo>
                <a:lnTo>
                  <a:pt x="652007" y="3976"/>
                </a:lnTo>
                <a:cubicBezTo>
                  <a:pt x="652007" y="107174"/>
                  <a:pt x="735665" y="190832"/>
                  <a:pt x="838863" y="190832"/>
                </a:cubicBezTo>
                <a:cubicBezTo>
                  <a:pt x="942061" y="190832"/>
                  <a:pt x="1025719" y="107174"/>
                  <a:pt x="1025719" y="3976"/>
                </a:cubicBezTo>
                <a:lnTo>
                  <a:pt x="1025318" y="0"/>
                </a:lnTo>
                <a:lnTo>
                  <a:pt x="1262927" y="0"/>
                </a:lnTo>
                <a:cubicBezTo>
                  <a:pt x="1380033" y="0"/>
                  <a:pt x="1474966" y="94933"/>
                  <a:pt x="1474966" y="212039"/>
                </a:cubicBezTo>
                <a:lnTo>
                  <a:pt x="1474966" y="1060170"/>
                </a:lnTo>
                <a:cubicBezTo>
                  <a:pt x="1474966" y="1177276"/>
                  <a:pt x="1380033" y="1272209"/>
                  <a:pt x="1262927" y="1272209"/>
                </a:cubicBezTo>
                <a:lnTo>
                  <a:pt x="414796" y="1272209"/>
                </a:lnTo>
                <a:cubicBezTo>
                  <a:pt x="297690" y="1272209"/>
                  <a:pt x="202757" y="1177276"/>
                  <a:pt x="202757" y="1060170"/>
                </a:cubicBezTo>
                <a:lnTo>
                  <a:pt x="202757" y="821358"/>
                </a:lnTo>
                <a:lnTo>
                  <a:pt x="186856" y="822961"/>
                </a:lnTo>
                <a:cubicBezTo>
                  <a:pt x="83658" y="822961"/>
                  <a:pt x="0" y="739303"/>
                  <a:pt x="0" y="636105"/>
                </a:cubicBezTo>
                <a:cubicBezTo>
                  <a:pt x="0" y="532907"/>
                  <a:pt x="83658" y="449249"/>
                  <a:pt x="186856" y="449249"/>
                </a:cubicBezTo>
                <a:lnTo>
                  <a:pt x="202757" y="450852"/>
                </a:lnTo>
                <a:lnTo>
                  <a:pt x="202757" y="212039"/>
                </a:lnTo>
                <a:cubicBezTo>
                  <a:pt x="202757" y="94933"/>
                  <a:pt x="297690" y="0"/>
                  <a:pt x="414796" y="0"/>
                </a:cubicBezTo>
                <a:close/>
              </a:path>
            </a:pathLst>
          </a:custGeom>
          <a:solidFill>
            <a:schemeClr val="accent2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967106" y="3936708"/>
            <a:ext cx="3551794" cy="18697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密切关注市场反馈，对产品问题与用户投诉快速响应，及时进行修复与改进。
根据市场动态与竞争对手情况，灵活调整业务策略，保持市场领先地位。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967106" y="3570607"/>
            <a:ext cx="355179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市场反馈与调整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3936708"/>
            <a:ext cx="3551794" cy="18697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深入开展用户需求调研，收集用户反馈与建议，了解市场痛点与需求变化趋势。
通过数据分析与用户画像，精准定位目标用户群体，为产品优化与创新提供依据。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0400" y="3570607"/>
            <a:ext cx="355179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用户需求调研与分析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058964" y="1598030"/>
            <a:ext cx="6061372" cy="12289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根据市场需求，及时调整产品功能规划，进行功能迭代与优化，如心知了平台的多次升级。
推出新功能与服务，满足用户多样化需求，提升产品竞争力，如华为运动健康用户画像统计功能。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058488" y="1231929"/>
            <a:ext cx="606232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产品功能迭代与优化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663453" y="3418207"/>
            <a:ext cx="876798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450632" y="4181532"/>
            <a:ext cx="876798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901849" y="4181532"/>
            <a:ext cx="876798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市场需求洞察与响应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18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9000000" flipH="0" flipV="0">
            <a:off x="5231141" y="1907918"/>
            <a:ext cx="1416152" cy="1266382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2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cap="sq">
            <a:noFill/>
          </a:ln>
          <a:effectLst>
            <a:outerShdw dist="203200" blurRad="330200" dir="5400000" sx="90000" sy="90000" kx="0" ky="0" algn="t" rotWithShape="0">
              <a:schemeClr val="accent2">
                <a:lumMod val="50000"/>
                <a:alpha val="6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 flipH="0" flipV="0">
            <a:off x="2540815" y="3351891"/>
            <a:ext cx="246736" cy="138110"/>
          </a:xfrm>
          <a:prstGeom prst="triangle">
            <a:avLst/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 flipH="0" flipV="0">
            <a:off x="5815849" y="3351890"/>
            <a:ext cx="246736" cy="138110"/>
          </a:xfrm>
          <a:prstGeom prst="triangle">
            <a:avLst/>
          </a:prstGeom>
          <a:solidFill>
            <a:schemeClr val="accent2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0" flipV="0">
            <a:off x="8991823" y="3351890"/>
            <a:ext cx="246736" cy="138110"/>
          </a:xfrm>
          <a:prstGeom prst="triangle">
            <a:avLst/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391538" y="3623535"/>
            <a:ext cx="2651760" cy="56746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新业务领域探索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391538" y="4188473"/>
            <a:ext cx="2647062" cy="18541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6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基于现有业务基础，积极探索新业务领域，如心脏+智能聊天助手、文章发布CMS等创新业务。
投入资源进行市场调研与技术预研，评估新业务的市场潜力与技术可行性，为业务拓展提供决策支持。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666572" y="3623534"/>
            <a:ext cx="2651760" cy="56746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新市场开拓策略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66572" y="4188472"/>
            <a:ext cx="2648628" cy="18541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制定新市场开拓策略，针对不同地区与用户群体，采取差异化市场推广手段。
加强与当地合作伙伴与渠道商合作，拓展市场覆盖范围，提升品牌知名度与市场份额。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42546" y="3623534"/>
            <a:ext cx="2651760" cy="56746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业务协同与整合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842546" y="4188472"/>
            <a:ext cx="2647654" cy="18541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6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强化各业务板块之间的协同效应，实现资源共享与优势互补，如心知了平台与开放平台的联动发展。
通过业务整合，打造一站式健康服务解决方案，满足用户全方位健康需求，提升用户粘性。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20700000" flipH="0" flipV="0">
            <a:off x="8407115" y="1971418"/>
            <a:ext cx="1416152" cy="1266382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cap="sq">
            <a:noFill/>
          </a:ln>
          <a:effectLst>
            <a:outerShdw dist="203200" blurRad="330200" dir="5400000" sx="90000" sy="90000" kx="0" ky="0" algn="t" rotWithShape="0">
              <a:schemeClr val="accent1">
                <a:lumMod val="50000"/>
                <a:alpha val="6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20700000" flipH="0" flipV="0">
            <a:off x="8480069" y="2036654"/>
            <a:ext cx="1270250" cy="1135910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20700000" flipH="0" flipV="0">
            <a:off x="1956107" y="1907918"/>
            <a:ext cx="1416152" cy="1266382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cap="sq">
            <a:noFill/>
          </a:ln>
          <a:effectLst>
            <a:outerShdw dist="203200" blurRad="330200" dir="5400000" sx="90000" sy="90000" kx="0" ky="0" algn="t" rotWithShape="0">
              <a:schemeClr val="accent1">
                <a:lumMod val="50000"/>
                <a:alpha val="6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20700000" flipH="0" flipV="0">
            <a:off x="2029058" y="1973154"/>
            <a:ext cx="1270250" cy="1135910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9000000" flipH="0" flipV="0">
            <a:off x="5304092" y="1973154"/>
            <a:ext cx="1270248" cy="1135910"/>
          </a:xfrm>
          <a:custGeom>
            <a:avLst/>
            <a:gdLst>
              <a:gd name="connsiteX0" fmla="*/ 7866683 w 8105775"/>
              <a:gd name="connsiteY0" fmla="*/ 3469179 h 7248525"/>
              <a:gd name="connsiteX1" fmla="*/ 6844650 w 8105775"/>
              <a:gd name="connsiteY1" fmla="*/ 1416541 h 7248525"/>
              <a:gd name="connsiteX2" fmla="*/ 5800711 w 8105775"/>
              <a:gd name="connsiteY2" fmla="*/ 430704 h 7248525"/>
              <a:gd name="connsiteX3" fmla="*/ 1604948 w 8105775"/>
              <a:gd name="connsiteY3" fmla="*/ 1225089 h 7248525"/>
              <a:gd name="connsiteX4" fmla="*/ 8558 w 8105775"/>
              <a:gd name="connsiteY4" fmla="*/ 4330239 h 7248525"/>
              <a:gd name="connsiteX5" fmla="*/ 1055355 w 8105775"/>
              <a:gd name="connsiteY5" fmla="*/ 6109509 h 7248525"/>
              <a:gd name="connsiteX6" fmla="*/ 2590785 w 8105775"/>
              <a:gd name="connsiteY6" fmla="*/ 6781022 h 7248525"/>
              <a:gd name="connsiteX7" fmla="*/ 4990133 w 8105775"/>
              <a:gd name="connsiteY7" fmla="*/ 7234412 h 7248525"/>
              <a:gd name="connsiteX8" fmla="*/ 6442696 w 8105775"/>
              <a:gd name="connsiteY8" fmla="*/ 7103919 h 7248525"/>
              <a:gd name="connsiteX9" fmla="*/ 7065631 w 8105775"/>
              <a:gd name="connsiteY9" fmla="*/ 6813406 h 7248525"/>
              <a:gd name="connsiteX10" fmla="*/ 7575218 w 8105775"/>
              <a:gd name="connsiteY10" fmla="*/ 6330489 h 7248525"/>
              <a:gd name="connsiteX11" fmla="*/ 8074328 w 8105775"/>
              <a:gd name="connsiteY11" fmla="*/ 5337031 h 7248525"/>
              <a:gd name="connsiteX12" fmla="*/ 8036228 w 8105775"/>
              <a:gd name="connsiteY12" fmla="*/ 4195937 h 7248525"/>
              <a:gd name="connsiteX13" fmla="*/ 7866683 w 8105775"/>
              <a:gd name="connsiteY13" fmla="*/ 3469179 h 7248525"/>
            </a:gdLst>
            <a:rect l="l" t="t" r="r" b="b"/>
            <a:pathLst>
              <a:path w="8105775" h="7248525">
                <a:moveTo>
                  <a:pt x="7866683" y="3469179"/>
                </a:moveTo>
                <a:cubicBezTo>
                  <a:pt x="7655228" y="2729086"/>
                  <a:pt x="7324711" y="2029951"/>
                  <a:pt x="6844650" y="1416541"/>
                </a:cubicBezTo>
                <a:cubicBezTo>
                  <a:pt x="6549375" y="1038399"/>
                  <a:pt x="6199808" y="699309"/>
                  <a:pt x="5800711" y="430704"/>
                </a:cubicBezTo>
                <a:cubicBezTo>
                  <a:pt x="4204321" y="-641811"/>
                  <a:pt x="2276460" y="544051"/>
                  <a:pt x="1604948" y="1225089"/>
                </a:cubicBezTo>
                <a:cubicBezTo>
                  <a:pt x="933435" y="1906126"/>
                  <a:pt x="-104790" y="3310111"/>
                  <a:pt x="8558" y="4330239"/>
                </a:cubicBezTo>
                <a:cubicBezTo>
                  <a:pt x="121905" y="5350367"/>
                  <a:pt x="583868" y="5796137"/>
                  <a:pt x="1055355" y="6109509"/>
                </a:cubicBezTo>
                <a:cubicBezTo>
                  <a:pt x="1526843" y="6423834"/>
                  <a:pt x="2328848" y="6711489"/>
                  <a:pt x="2590785" y="6781022"/>
                </a:cubicBezTo>
                <a:cubicBezTo>
                  <a:pt x="2852723" y="6850554"/>
                  <a:pt x="4212893" y="7164879"/>
                  <a:pt x="4990133" y="7234412"/>
                </a:cubicBezTo>
                <a:cubicBezTo>
                  <a:pt x="5474003" y="7278226"/>
                  <a:pt x="5975971" y="7243937"/>
                  <a:pt x="6442696" y="7103919"/>
                </a:cubicBezTo>
                <a:cubicBezTo>
                  <a:pt x="6659866" y="7039149"/>
                  <a:pt x="6885608" y="6952472"/>
                  <a:pt x="7065631" y="6813406"/>
                </a:cubicBezTo>
                <a:cubicBezTo>
                  <a:pt x="7251368" y="6670531"/>
                  <a:pt x="7423771" y="6509559"/>
                  <a:pt x="7575218" y="6330489"/>
                </a:cubicBezTo>
                <a:cubicBezTo>
                  <a:pt x="7816200" y="6043787"/>
                  <a:pt x="8001938" y="5706601"/>
                  <a:pt x="8074328" y="5337031"/>
                </a:cubicBezTo>
                <a:cubicBezTo>
                  <a:pt x="8147671" y="4960794"/>
                  <a:pt x="8104808" y="4572174"/>
                  <a:pt x="8036228" y="4195937"/>
                </a:cubicBezTo>
                <a:cubicBezTo>
                  <a:pt x="7990508" y="3951144"/>
                  <a:pt x="7935263" y="3708256"/>
                  <a:pt x="7866683" y="3469179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867178" y="2283217"/>
            <a:ext cx="496023" cy="515784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406291" y="2283218"/>
            <a:ext cx="515784" cy="51578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5681324" y="2298039"/>
            <a:ext cx="515784" cy="48613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业务拓展与新市场开拓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24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4172" y="2722810"/>
            <a:ext cx="3233227" cy="1251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2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明确品牌定位与核心价值，设计统一的品牌视觉识别系统，提升品牌辨识度。
通过优质产品与服务，树立良好品牌形象，增强用户对品牌的信任与认可。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4172" y="2349168"/>
            <a:ext cx="3233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品牌形象塑造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00666" y="4780470"/>
            <a:ext cx="2560239" cy="2077530"/>
          </a:xfrm>
          <a:prstGeom prst="rect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99581" y="4497738"/>
            <a:ext cx="2562408" cy="607662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669513" y="5565123"/>
            <a:ext cx="122254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479387" y="2722810"/>
            <a:ext cx="3233227" cy="1251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2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制定市场推广计划，开展线上线下相结合的推广活动，如参加行业展会、举办产品发布会、投放广告等。
利用社交媒体、内容营销等手段，扩大品牌影响力，吸引更多潜在用户关注。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79387" y="2349168"/>
            <a:ext cx="3233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D7D3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市场推广活动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815881" y="4780470"/>
            <a:ext cx="2560239" cy="2077530"/>
          </a:xfrm>
          <a:prstGeom prst="rect">
            <a:avLst/>
          </a:prstGeom>
          <a:gradFill>
            <a:gsLst>
              <a:gs pos="0">
                <a:schemeClr val="accent2"/>
              </a:gs>
              <a:gs pos="49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814796" y="4497738"/>
            <a:ext cx="2562408" cy="607662"/>
          </a:xfrm>
          <a:prstGeom prst="flowChartConnecto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484728" y="5565123"/>
            <a:ext cx="122254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286813" y="2722810"/>
            <a:ext cx="3233227" cy="1251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2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重视用户口碑建设，鼓励用户分享使用体验，通过口碑传播提升品牌知名度与美誉度。
提供优质售后服务，解决用户后顾之忧，增强用户品牌忠诚度，促进用户复购与推荐。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286813" y="2349168"/>
            <a:ext cx="3233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用户口碑与品牌忠诚度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623307" y="4780470"/>
            <a:ext cx="2560239" cy="2077530"/>
          </a:xfrm>
          <a:prstGeom prst="rect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622222" y="4497738"/>
            <a:ext cx="2562408" cy="607662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292154" y="5565123"/>
            <a:ext cx="122254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品牌建设与推广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21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12" name="标题 1"/>
          <p:cNvSpPr txBox="1"/>
          <p:nvPr/>
        </p:nvSpPr>
        <p:spPr>
          <a:xfrm rot="5400000" flipH="0" flipV="0">
            <a:off x="3417770" y="1626432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37016" y="1149662"/>
            <a:ext cx="1069384" cy="1361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05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8604" y="1567965"/>
            <a:ext cx="3437705" cy="10890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38604" y="2628807"/>
            <a:ext cx="5480370" cy="2032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未来展望与规划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 flipV="0">
            <a:off x="638603" y="4790858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30696" r="0" b="30696"/>
          <a:stretch>
            <a:fillRect/>
          </a:stretch>
        </p:blipFill>
        <p:spPr>
          <a:xfrm rot="0" flipH="0" flipV="0">
            <a:off x="674370" y="1694180"/>
            <a:ext cx="10942320" cy="2364740"/>
          </a:xfrm>
          <a:custGeom>
            <a:avLst/>
            <a:gdLst/>
            <a:rect l="l" t="t" r="r" b="b"/>
            <a:pathLst>
              <a:path w="10947400" h="2362200">
                <a:moveTo>
                  <a:pt x="0" y="0"/>
                </a:moveTo>
                <a:lnTo>
                  <a:pt x="10942320" y="0"/>
                </a:lnTo>
                <a:lnTo>
                  <a:pt x="10942320" y="2364740"/>
                </a:lnTo>
                <a:lnTo>
                  <a:pt x="0" y="236474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5662930" y="-1661160"/>
            <a:ext cx="975360" cy="10952480"/>
          </a:xfrm>
          <a:custGeom>
            <a:avLst/>
            <a:gdLst>
              <a:gd name="connsiteX0" fmla="*/ 670560 w 843280"/>
              <a:gd name="connsiteY0" fmla="*/ 457201 h 10952480"/>
              <a:gd name="connsiteX1" fmla="*/ 670560 w 843280"/>
              <a:gd name="connsiteY1" fmla="*/ 269915 h 10952480"/>
              <a:gd name="connsiteX2" fmla="*/ 843280 w 843280"/>
              <a:gd name="connsiteY2" fmla="*/ 457201 h 10952480"/>
              <a:gd name="connsiteX3" fmla="*/ 0 w 843280"/>
              <a:gd name="connsiteY3" fmla="*/ 457201 h 10952480"/>
              <a:gd name="connsiteX4" fmla="*/ 172719 w 843280"/>
              <a:gd name="connsiteY4" fmla="*/ 269916 h 10952480"/>
              <a:gd name="connsiteX5" fmla="*/ 172719 w 843280"/>
              <a:gd name="connsiteY5" fmla="*/ 269913 h 10952480"/>
              <a:gd name="connsiteX6" fmla="*/ 334970 w 843280"/>
              <a:gd name="connsiteY6" fmla="*/ 93980 h 10952480"/>
              <a:gd name="connsiteX7" fmla="*/ 334970 w 843280"/>
              <a:gd name="connsiteY7" fmla="*/ 93980 h 10952480"/>
              <a:gd name="connsiteX8" fmla="*/ 421640 w 843280"/>
              <a:gd name="connsiteY8" fmla="*/ 0 h 10952480"/>
              <a:gd name="connsiteX9" fmla="*/ 508311 w 843280"/>
              <a:gd name="connsiteY9" fmla="*/ 93980 h 10952480"/>
              <a:gd name="connsiteX10" fmla="*/ 508311 w 843280"/>
              <a:gd name="connsiteY10" fmla="*/ 93980 h 10952480"/>
              <a:gd name="connsiteX11" fmla="*/ 670559 w 843280"/>
              <a:gd name="connsiteY11" fmla="*/ 269913 h 10952480"/>
              <a:gd name="connsiteX12" fmla="*/ 670559 w 843280"/>
              <a:gd name="connsiteY12" fmla="*/ 457201 h 10952480"/>
              <a:gd name="connsiteX13" fmla="*/ 670559 w 843280"/>
              <a:gd name="connsiteY13" fmla="*/ 10952480 h 10952480"/>
              <a:gd name="connsiteX14" fmla="*/ 172719 w 843280"/>
              <a:gd name="connsiteY14" fmla="*/ 10952480 h 10952480"/>
              <a:gd name="connsiteX15" fmla="*/ 172719 w 843280"/>
              <a:gd name="connsiteY15" fmla="*/ 457201 h 10952480"/>
            </a:gdLst>
            <a:rect l="l" t="t" r="r" b="b"/>
            <a:pathLst>
              <a:path w="843280" h="10952480">
                <a:moveTo>
                  <a:pt x="670560" y="457201"/>
                </a:moveTo>
                <a:lnTo>
                  <a:pt x="670560" y="269915"/>
                </a:lnTo>
                <a:lnTo>
                  <a:pt x="843280" y="457201"/>
                </a:lnTo>
                <a:close/>
                <a:moveTo>
                  <a:pt x="0" y="457201"/>
                </a:moveTo>
                <a:lnTo>
                  <a:pt x="172719" y="269916"/>
                </a:lnTo>
                <a:lnTo>
                  <a:pt x="172719" y="269913"/>
                </a:lnTo>
                <a:lnTo>
                  <a:pt x="334970" y="93980"/>
                </a:lnTo>
                <a:lnTo>
                  <a:pt x="334970" y="93980"/>
                </a:lnTo>
                <a:lnTo>
                  <a:pt x="421640" y="0"/>
                </a:lnTo>
                <a:lnTo>
                  <a:pt x="508311" y="93980"/>
                </a:lnTo>
                <a:lnTo>
                  <a:pt x="508311" y="93980"/>
                </a:lnTo>
                <a:lnTo>
                  <a:pt x="670559" y="269913"/>
                </a:lnTo>
                <a:lnTo>
                  <a:pt x="670559" y="457201"/>
                </a:lnTo>
                <a:lnTo>
                  <a:pt x="670559" y="10952480"/>
                </a:lnTo>
                <a:lnTo>
                  <a:pt x="172719" y="10952480"/>
                </a:lnTo>
                <a:lnTo>
                  <a:pt x="172719" y="457201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006850" y="3408680"/>
            <a:ext cx="762000" cy="762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6350" cap="sq">
            <a:noFill/>
            <a:miter/>
          </a:ln>
          <a:effectLst>
            <a:outerShdw dist="0" blurRad="63500" dir="0" sx="102000" sy="102000" kx="0" ky="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62610" y="3408680"/>
            <a:ext cx="762000" cy="762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6350" cap="sq">
            <a:noFill/>
            <a:miter/>
          </a:ln>
          <a:effectLst>
            <a:outerShdw dist="0" blurRad="63500" dir="0" sx="102000" sy="102000" kx="0" ky="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552690" y="3408680"/>
            <a:ext cx="762000" cy="762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6350" cap="sq">
            <a:noFill/>
            <a:miter/>
          </a:ln>
          <a:effectLst>
            <a:outerShdw dist="0" blurRad="63500" dir="0" sx="102000" sy="102000" kx="0" ky="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31190" y="3505618"/>
            <a:ext cx="624840" cy="568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075430" y="3492918"/>
            <a:ext cx="624840" cy="5935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621270" y="3499268"/>
            <a:ext cx="624840" cy="5808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352825" y="3640766"/>
            <a:ext cx="259978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关注前沿技术动态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366430" y="4211320"/>
            <a:ext cx="2599780" cy="1922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持续关注人工智能、大数据、物联网等前沿技术发展趋势，及时引入新技术为业务赋能。
加强与科研机构、高校合作，开展技术交流与合作研发，提升技术创新能力。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837705" y="3640766"/>
            <a:ext cx="259978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技术升级与创新规划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851310" y="4211320"/>
            <a:ext cx="2599780" cy="1922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制定技术升级路线图，逐步推进系统架构优化、性能提升与功能拓展。
探索新技术应用场景，如区块链在医疗数据安全领域的应用，为业务创新提供技术支撑。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424186" y="3640766"/>
            <a:ext cx="259978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技术人才培养与引进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437790" y="4211320"/>
            <a:ext cx="2599780" cy="1922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加大技术人才培养投入，组织内部培训与技术分享活动，提升团队技术水平。
引进高端技术人才，充实技术团队力量，为技术创新提供智力保障。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技术发展趋势与应对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20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579620" y="2355851"/>
            <a:ext cx="3020060" cy="3020058"/>
          </a:xfrm>
          <a:prstGeom prst="ellipse">
            <a:avLst/>
          </a:prstGeom>
          <a:noFill/>
          <a:ln w="47625" cap="sq">
            <a:solidFill>
              <a:schemeClr val="accent1">
                <a:alpha val="11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600000" flipH="0" flipV="0">
            <a:off x="5071625" y="2608798"/>
            <a:ext cx="2464592" cy="2208734"/>
          </a:xfrm>
          <a:custGeom>
            <a:avLst/>
            <a:gdLst>
              <a:gd name="connsiteX0" fmla="*/ 1340352 w 2621251"/>
              <a:gd name="connsiteY0" fmla="*/ 0 h 2349129"/>
              <a:gd name="connsiteX1" fmla="*/ 1610943 w 2621251"/>
              <a:gd name="connsiteY1" fmla="*/ 169088 h 2349129"/>
              <a:gd name="connsiteX2" fmla="*/ 2575677 w 2621251"/>
              <a:gd name="connsiteY2" fmla="*/ 1840056 h 2349129"/>
              <a:gd name="connsiteX3" fmla="*/ 2451318 w 2621251"/>
              <a:gd name="connsiteY3" fmla="*/ 2304169 h 2349129"/>
              <a:gd name="connsiteX4" fmla="*/ 2257796 w 2621251"/>
              <a:gd name="connsiteY4" fmla="*/ 2348898 h 2349129"/>
              <a:gd name="connsiteX5" fmla="*/ 363455 w 2621251"/>
              <a:gd name="connsiteY5" fmla="*/ 2348899 h 2349129"/>
              <a:gd name="connsiteX6" fmla="*/ 169933 w 2621251"/>
              <a:gd name="connsiteY6" fmla="*/ 2304170 h 2349129"/>
              <a:gd name="connsiteX7" fmla="*/ 45574 w 2621251"/>
              <a:gd name="connsiteY7" fmla="*/ 1840057 h 2349129"/>
              <a:gd name="connsiteX8" fmla="*/ 1010308 w 2621251"/>
              <a:gd name="connsiteY8" fmla="*/ 169089 h 2349129"/>
              <a:gd name="connsiteX9" fmla="*/ 1280899 w 2621251"/>
              <a:gd name="connsiteY9" fmla="*/ 1 h 2349129"/>
              <a:gd name="connsiteX10" fmla="*/ 1340352 w 2621251"/>
              <a:gd name="connsiteY10" fmla="*/ 0 h 2349129"/>
              <a:gd name="connsiteX11" fmla="*/ 1340352 w 2621251"/>
              <a:gd name="connsiteY11" fmla="*/ 0 h 2349129"/>
              <a:gd name="connsiteX12" fmla="*/ 1340352 w 2621251"/>
              <a:gd name="connsiteY12" fmla="*/ 0 h 2349745"/>
            </a:gdLst>
            <a:rect l="l" t="t" r="r" b="b"/>
            <a:pathLst>
              <a:path w="2621251" h="2349129">
                <a:moveTo>
                  <a:pt x="1340352" y="0"/>
                </a:moveTo>
                <a:cubicBezTo>
                  <a:pt x="1449148" y="7689"/>
                  <a:pt x="1552305" y="67524"/>
                  <a:pt x="1610943" y="169088"/>
                </a:cubicBezTo>
                <a:lnTo>
                  <a:pt x="2575677" y="1840056"/>
                </a:lnTo>
                <a:cubicBezTo>
                  <a:pt x="2669497" y="2002558"/>
                  <a:pt x="2613820" y="2210348"/>
                  <a:pt x="2451318" y="2304169"/>
                </a:cubicBezTo>
                <a:cubicBezTo>
                  <a:pt x="2390380" y="2339351"/>
                  <a:pt x="2348473" y="2350971"/>
                  <a:pt x="2257796" y="2348898"/>
                </a:cubicBezTo>
                <a:lnTo>
                  <a:pt x="363455" y="2348899"/>
                </a:lnTo>
                <a:cubicBezTo>
                  <a:pt x="288018" y="2348432"/>
                  <a:pt x="230871" y="2339352"/>
                  <a:pt x="169933" y="2304170"/>
                </a:cubicBezTo>
                <a:cubicBezTo>
                  <a:pt x="7431" y="2210349"/>
                  <a:pt x="-48246" y="2002559"/>
                  <a:pt x="45574" y="1840057"/>
                </a:cubicBezTo>
                <a:lnTo>
                  <a:pt x="1010308" y="169089"/>
                </a:lnTo>
                <a:cubicBezTo>
                  <a:pt x="1068946" y="67525"/>
                  <a:pt x="1172103" y="7690"/>
                  <a:pt x="1280899" y="1"/>
                </a:cubicBezTo>
                <a:lnTo>
                  <a:pt x="134035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932211" y="2587800"/>
            <a:ext cx="2307232" cy="2067708"/>
          </a:xfrm>
          <a:custGeom>
            <a:avLst/>
            <a:gdLst>
              <a:gd name="connsiteX0" fmla="*/ 1340352 w 2621251"/>
              <a:gd name="connsiteY0" fmla="*/ 0 h 2349129"/>
              <a:gd name="connsiteX1" fmla="*/ 1610943 w 2621251"/>
              <a:gd name="connsiteY1" fmla="*/ 169088 h 2349129"/>
              <a:gd name="connsiteX2" fmla="*/ 2575677 w 2621251"/>
              <a:gd name="connsiteY2" fmla="*/ 1840056 h 2349129"/>
              <a:gd name="connsiteX3" fmla="*/ 2451318 w 2621251"/>
              <a:gd name="connsiteY3" fmla="*/ 2304169 h 2349129"/>
              <a:gd name="connsiteX4" fmla="*/ 2257796 w 2621251"/>
              <a:gd name="connsiteY4" fmla="*/ 2348898 h 2349129"/>
              <a:gd name="connsiteX5" fmla="*/ 363455 w 2621251"/>
              <a:gd name="connsiteY5" fmla="*/ 2348899 h 2349129"/>
              <a:gd name="connsiteX6" fmla="*/ 169933 w 2621251"/>
              <a:gd name="connsiteY6" fmla="*/ 2304170 h 2349129"/>
              <a:gd name="connsiteX7" fmla="*/ 45574 w 2621251"/>
              <a:gd name="connsiteY7" fmla="*/ 1840057 h 2349129"/>
              <a:gd name="connsiteX8" fmla="*/ 1010308 w 2621251"/>
              <a:gd name="connsiteY8" fmla="*/ 169089 h 2349129"/>
              <a:gd name="connsiteX9" fmla="*/ 1280899 w 2621251"/>
              <a:gd name="connsiteY9" fmla="*/ 1 h 2349129"/>
              <a:gd name="connsiteX10" fmla="*/ 1340352 w 2621251"/>
              <a:gd name="connsiteY10" fmla="*/ 0 h 2349129"/>
              <a:gd name="connsiteX11" fmla="*/ 1340352 w 2621251"/>
              <a:gd name="connsiteY11" fmla="*/ 0 h 2349129"/>
              <a:gd name="connsiteX12" fmla="*/ 1340352 w 2621251"/>
              <a:gd name="connsiteY12" fmla="*/ 0 h 2349745"/>
            </a:gdLst>
            <a:rect l="l" t="t" r="r" b="b"/>
            <a:pathLst>
              <a:path w="2621251" h="2349129">
                <a:moveTo>
                  <a:pt x="1340352" y="0"/>
                </a:moveTo>
                <a:cubicBezTo>
                  <a:pt x="1449148" y="7689"/>
                  <a:pt x="1552305" y="67524"/>
                  <a:pt x="1610943" y="169088"/>
                </a:cubicBezTo>
                <a:lnTo>
                  <a:pt x="2575677" y="1840056"/>
                </a:lnTo>
                <a:cubicBezTo>
                  <a:pt x="2669497" y="2002558"/>
                  <a:pt x="2613820" y="2210348"/>
                  <a:pt x="2451318" y="2304169"/>
                </a:cubicBezTo>
                <a:cubicBezTo>
                  <a:pt x="2390380" y="2339351"/>
                  <a:pt x="2348473" y="2350971"/>
                  <a:pt x="2257796" y="2348898"/>
                </a:cubicBezTo>
                <a:lnTo>
                  <a:pt x="363455" y="2348899"/>
                </a:lnTo>
                <a:cubicBezTo>
                  <a:pt x="288018" y="2348432"/>
                  <a:pt x="230871" y="2339352"/>
                  <a:pt x="169933" y="2304170"/>
                </a:cubicBezTo>
                <a:cubicBezTo>
                  <a:pt x="7431" y="2210349"/>
                  <a:pt x="-48246" y="2002559"/>
                  <a:pt x="45574" y="1840057"/>
                </a:cubicBezTo>
                <a:lnTo>
                  <a:pt x="1010308" y="169089"/>
                </a:lnTo>
                <a:cubicBezTo>
                  <a:pt x="1068946" y="67525"/>
                  <a:pt x="1172103" y="7690"/>
                  <a:pt x="1280899" y="1"/>
                </a:cubicBezTo>
                <a:lnTo>
                  <a:pt x="1340352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193" t="11692" r="33769" b="11491"/>
          <a:stretch>
            <a:fillRect/>
          </a:stretch>
        </p:blipFill>
        <p:spPr>
          <a:xfrm rot="0" flipH="0" flipV="0">
            <a:off x="4932211" y="2587800"/>
            <a:ext cx="2307232" cy="2067708"/>
          </a:xfrm>
          <a:custGeom>
            <a:avLst/>
            <a:gdLst/>
            <a:rect l="l" t="t" r="r" b="b"/>
            <a:pathLst>
              <a:path w="2307232" h="2067708">
                <a:moveTo>
                  <a:pt x="1179782" y="0"/>
                </a:moveTo>
                <a:cubicBezTo>
                  <a:pt x="1275544" y="6768"/>
                  <a:pt x="1366343" y="59435"/>
                  <a:pt x="1417957" y="148832"/>
                </a:cubicBezTo>
                <a:lnTo>
                  <a:pt x="2267118" y="1619621"/>
                </a:lnTo>
                <a:cubicBezTo>
                  <a:pt x="2349698" y="1762656"/>
                  <a:pt x="2300691" y="1945553"/>
                  <a:pt x="2157657" y="2028134"/>
                </a:cubicBezTo>
                <a:cubicBezTo>
                  <a:pt x="2104019" y="2059101"/>
                  <a:pt x="2067132" y="2069329"/>
                  <a:pt x="1987318" y="2067505"/>
                </a:cubicBezTo>
                <a:lnTo>
                  <a:pt x="319915" y="2067506"/>
                </a:lnTo>
                <a:cubicBezTo>
                  <a:pt x="253515" y="2067094"/>
                  <a:pt x="203214" y="2059102"/>
                  <a:pt x="149576" y="2028135"/>
                </a:cubicBezTo>
                <a:cubicBezTo>
                  <a:pt x="6542" y="1945554"/>
                  <a:pt x="-42465" y="1762656"/>
                  <a:pt x="40115" y="1619622"/>
                </a:cubicBezTo>
                <a:lnTo>
                  <a:pt x="889276" y="148832"/>
                </a:lnTo>
                <a:cubicBezTo>
                  <a:pt x="940890" y="59436"/>
                  <a:pt x="1031689" y="6769"/>
                  <a:pt x="1127451" y="1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6848506" y="3209493"/>
            <a:ext cx="255472" cy="23161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053370" y="3197563"/>
            <a:ext cx="255472" cy="25547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90165" y="4778836"/>
            <a:ext cx="206554" cy="22374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026400" y="2520226"/>
            <a:ext cx="3492500" cy="1155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加强与上下游企业、合作伙伴的合作，构建健康服务生态体系，实现互利共赢。
探索新的合作模式与业务合作机会，拓展生态合作边界，提升生态竞争力。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026400" y="2002066"/>
            <a:ext cx="3492500" cy="4470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生态合作体系建设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0400" y="2520226"/>
            <a:ext cx="3492500" cy="1155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12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基于市场需求与技术发展趋势，明确未来业务拓展方向，如拓展海外业务、布局智慧医疗领域等。
制定业务拓展计划，细化市场调研、产品研发、市场推广等各环节工作，确保业务拓展有序推进。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0401" y="2002066"/>
            <a:ext cx="3492500" cy="4470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业务拓展方向明确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0400" y="4510043"/>
            <a:ext cx="3492500" cy="11551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12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持续优化现有产品与服务，提升产品性能、用户体验与服务质量，巩固市场优势。
推出创新产品与服务，满足市场新需求，拓展业务增长点，如开发个性化健康管理方案。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0401" y="3991883"/>
            <a:ext cx="3492500" cy="4470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D77A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产品与服务优化升级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业务发展战略规划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19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226741" y="3948020"/>
            <a:ext cx="2060941" cy="14682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001434" y="1183008"/>
            <a:ext cx="2406590" cy="14682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60849" y="2901287"/>
            <a:ext cx="2640512" cy="12962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grpSp>
        <p:nvGrpSpPr>
          <p:cNvPr id="6" name=""/>
          <p:cNvGrpSpPr/>
          <p:nvPr/>
        </p:nvGrpSpPr>
        <p:grpSpPr>
          <a:xfrm>
            <a:off x="14432950" y="3900951"/>
            <a:ext cx="165592" cy="695629"/>
            <a:chOff x="14432950" y="3900951"/>
            <a:chExt cx="165592" cy="695629"/>
          </a:xfrm>
        </p:grpSpPr>
        <p:sp>
          <p:nvSpPr>
            <p:cNvPr id="7" name="标题 1"/>
            <p:cNvSpPr txBox="1"/>
            <p:nvPr/>
          </p:nvSpPr>
          <p:spPr>
            <a:xfrm rot="0" flipH="1" flipV="0">
              <a:off x="14432950" y="3900951"/>
              <a:ext cx="82796" cy="8279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rot="0" flipH="1" flipV="0">
              <a:off x="14432950" y="4054159"/>
              <a:ext cx="82796" cy="8279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1" flipV="0">
              <a:off x="14432950" y="4207367"/>
              <a:ext cx="82796" cy="8279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 rot="0" flipH="1" flipV="0">
              <a:off x="14432950" y="4360575"/>
              <a:ext cx="82796" cy="8279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0" flipH="1" flipV="0">
              <a:off x="14432950" y="4513784"/>
              <a:ext cx="82796" cy="8279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0" flipH="1" flipV="0">
              <a:off x="14515746" y="3978668"/>
              <a:ext cx="82796" cy="8279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0" flipH="1" flipV="0">
              <a:off x="14515746" y="4127111"/>
              <a:ext cx="82796" cy="8279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0" flipH="1" flipV="0">
              <a:off x="14515746" y="4286237"/>
              <a:ext cx="82796" cy="8279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1" flipV="0">
              <a:off x="14515746" y="4443318"/>
              <a:ext cx="82796" cy="8279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6" name="标题 1"/>
          <p:cNvSpPr txBox="1"/>
          <p:nvPr/>
        </p:nvSpPr>
        <p:spPr>
          <a:xfrm rot="0" flipH="0" flipV="0">
            <a:off x="2315392" y="617466"/>
            <a:ext cx="2944586" cy="2251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solidFill>
                    <a:srgbClr val="0C3FD5">
                      <a:alpha val="100000"/>
                    </a:srgbClr>
                  </a:solidFill>
                </a:ln>
                <a:noFill/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802707" y="807966"/>
            <a:ext cx="545979" cy="184331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3348686" y="2641599"/>
            <a:ext cx="2226532" cy="9861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项目概述与成果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315392" y="3408924"/>
            <a:ext cx="2944586" cy="2251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solidFill>
                    <a:srgbClr val="0C3FD5">
                      <a:alpha val="100000"/>
                    </a:srgbClr>
                  </a:solidFill>
                </a:ln>
                <a:noFill/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802707" y="3599424"/>
            <a:ext cx="545979" cy="184331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348686" y="5414630"/>
            <a:ext cx="2226532" cy="9861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技术创新与突破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212928" y="1183008"/>
            <a:ext cx="2944586" cy="16855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solidFill>
                    <a:srgbClr val="0C3FD5">
                      <a:alpha val="100000"/>
                    </a:srgbClr>
                  </a:solidFill>
                </a:ln>
                <a:noFill/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5700244" y="807966"/>
            <a:ext cx="545979" cy="184331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226741" y="2643831"/>
            <a:ext cx="2226532" cy="9861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项目管理与协作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5212928" y="3408924"/>
            <a:ext cx="2944586" cy="2251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solidFill>
                    <a:srgbClr val="0C3FD5">
                      <a:alpha val="100000"/>
                    </a:srgbClr>
                  </a:solidFill>
                </a:ln>
                <a:noFill/>
                <a:latin typeface="Source Han Sans"/>
                <a:ea typeface="Source Han Sans"/>
                <a:cs typeface="Source Han Sans"/>
              </a:rPr>
              <a:t>04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5700244" y="3599424"/>
            <a:ext cx="545979" cy="184331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226741" y="5414630"/>
            <a:ext cx="2550043" cy="9861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业务发展与市场拓展</a:t>
            </a:r>
            <a:endParaRPr kumimoji="1" lang="zh-CN" altLang="en-US"/>
          </a:p>
        </p:txBody>
      </p:sp>
      <p:grpSp>
        <p:nvGrpSpPr>
          <p:cNvPr id="28" name=""/>
          <p:cNvGrpSpPr/>
          <p:nvPr/>
        </p:nvGrpSpPr>
        <p:grpSpPr>
          <a:xfrm>
            <a:off x="919510" y="3927118"/>
            <a:ext cx="1695105" cy="435994"/>
            <a:chOff x="919510" y="3927118"/>
            <a:chExt cx="1695105" cy="435994"/>
          </a:xfrm>
        </p:grpSpPr>
        <p:cxnSp>
          <p:nvCxnSpPr>
            <p:cNvPr id="29" name="标题 1"/>
            <p:cNvCxnSpPr/>
            <p:nvPr/>
          </p:nvCxnSpPr>
          <p:spPr>
            <a:xfrm rot="0" flipH="0" flipV="0">
              <a:off x="919510" y="4363112"/>
              <a:ext cx="1477108" cy="0"/>
            </a:xfrm>
            <a:prstGeom prst="line">
              <a:avLst/>
            </a:prstGeom>
            <a:noFill/>
            <a:ln w="38100" cap="sq">
              <a:solidFill>
                <a:schemeClr val="accent1"/>
              </a:solidFill>
              <a:miter/>
            </a:ln>
          </p:spPr>
        </p:cxnSp>
        <p:sp>
          <p:nvSpPr>
            <p:cNvPr id="30" name="标题 1"/>
            <p:cNvSpPr txBox="1"/>
            <p:nvPr/>
          </p:nvSpPr>
          <p:spPr>
            <a:xfrm rot="0" flipH="1" flipV="1">
              <a:off x="2178621" y="3927118"/>
              <a:ext cx="435994" cy="435994"/>
            </a:xfrm>
            <a:prstGeom prst="arc">
              <a:avLst/>
            </a:prstGeom>
            <a:noFill/>
            <a:ln w="381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1" name="标题 1"/>
          <p:cNvSpPr txBox="1"/>
          <p:nvPr/>
        </p:nvSpPr>
        <p:spPr>
          <a:xfrm rot="0" flipH="0" flipV="0">
            <a:off x="10449198" y="0"/>
            <a:ext cx="1742802" cy="1742802"/>
          </a:xfrm>
          <a:custGeom>
            <a:avLst/>
            <a:gdLst>
              <a:gd name="connsiteX0" fmla="*/ 0 w 2872740"/>
              <a:gd name="connsiteY0" fmla="*/ 0 h 2872740"/>
              <a:gd name="connsiteX1" fmla="*/ 2872740 w 2872740"/>
              <a:gd name="connsiteY1" fmla="*/ 0 h 2872740"/>
              <a:gd name="connsiteX2" fmla="*/ 2872740 w 2872740"/>
              <a:gd name="connsiteY2" fmla="*/ 2872740 h 2872740"/>
              <a:gd name="connsiteX3" fmla="*/ 0 w 2872740"/>
              <a:gd name="connsiteY3" fmla="*/ 0 h 2872740"/>
            </a:gdLst>
            <a:rect l="l" t="t" r="r" b="b"/>
            <a:pathLst>
              <a:path w="2872740" h="2872740">
                <a:moveTo>
                  <a:pt x="0" y="0"/>
                </a:moveTo>
                <a:lnTo>
                  <a:pt x="2872740" y="0"/>
                </a:lnTo>
                <a:lnTo>
                  <a:pt x="2872740" y="2872740"/>
                </a:lnTo>
                <a:cubicBezTo>
                  <a:pt x="2872740" y="1286170"/>
                  <a:pt x="1586570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1" flipV="1">
            <a:off x="0" y="5115198"/>
            <a:ext cx="1742802" cy="1742802"/>
          </a:xfrm>
          <a:custGeom>
            <a:avLst/>
            <a:gdLst>
              <a:gd name="connsiteX0" fmla="*/ 0 w 2872740"/>
              <a:gd name="connsiteY0" fmla="*/ 0 h 2872740"/>
              <a:gd name="connsiteX1" fmla="*/ 2872740 w 2872740"/>
              <a:gd name="connsiteY1" fmla="*/ 0 h 2872740"/>
              <a:gd name="connsiteX2" fmla="*/ 2872740 w 2872740"/>
              <a:gd name="connsiteY2" fmla="*/ 2872740 h 2872740"/>
              <a:gd name="connsiteX3" fmla="*/ 0 w 2872740"/>
              <a:gd name="connsiteY3" fmla="*/ 0 h 2872740"/>
            </a:gdLst>
            <a:rect l="l" t="t" r="r" b="b"/>
            <a:pathLst>
              <a:path w="2872740" h="2872740">
                <a:moveTo>
                  <a:pt x="0" y="0"/>
                </a:moveTo>
                <a:lnTo>
                  <a:pt x="2872740" y="0"/>
                </a:lnTo>
                <a:lnTo>
                  <a:pt x="2872740" y="2872740"/>
                </a:lnTo>
                <a:cubicBezTo>
                  <a:pt x="2872740" y="1286170"/>
                  <a:pt x="1586570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9274741" y="1159100"/>
            <a:ext cx="2060941" cy="14682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9274741" y="2643831"/>
            <a:ext cx="2226532" cy="9861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未来展望与规划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0" flipV="0">
            <a:off x="8260928" y="620004"/>
            <a:ext cx="2944586" cy="2251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solidFill>
                    <a:srgbClr val="0C3FD5">
                      <a:alpha val="100000"/>
                    </a:srgbClr>
                  </a:solidFill>
                </a:ln>
                <a:noFill/>
                <a:latin typeface="Source Han Sans"/>
                <a:ea typeface="Source Han Sans"/>
                <a:cs typeface="Source Han Sans"/>
              </a:rPr>
              <a:t>05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0" flipV="0">
            <a:off x="8748244" y="810504"/>
            <a:ext cx="545979" cy="184331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993614" y="1657844"/>
            <a:ext cx="3089044" cy="2059156"/>
          </a:xfrm>
          <a:prstGeom prst="rect">
            <a:avLst/>
          </a:prstGeom>
          <a:solidFill>
            <a:schemeClr val="accent1">
              <a:lumMod val="60000"/>
              <a:lumOff val="40000"/>
              <a:alpha val="19000"/>
            </a:schemeClr>
          </a:solidFill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139" t="0" r="3139" b="0"/>
          <a:stretch>
            <a:fillRect/>
          </a:stretch>
        </p:blipFill>
        <p:spPr>
          <a:xfrm rot="0" flipH="0" flipV="0">
            <a:off x="4551479" y="1663485"/>
            <a:ext cx="3089044" cy="220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3104" t="0" r="3104" b="0"/>
          <a:stretch>
            <a:fillRect/>
          </a:stretch>
        </p:blipFill>
        <p:spPr>
          <a:xfrm rot="0" flipH="0" flipV="0">
            <a:off x="8210942" y="1665033"/>
            <a:ext cx="3089044" cy="21987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标题 1"/>
          <p:cNvCxnSpPr/>
          <p:nvPr/>
        </p:nvCxnSpPr>
        <p:spPr>
          <a:xfrm rot="0" flipH="0" flipV="0">
            <a:off x="1205578" y="4626691"/>
            <a:ext cx="242888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 rot="0" flipH="0" flipV="0">
            <a:off x="1028178" y="4351481"/>
            <a:ext cx="94095" cy="94095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 rot="0" flipH="0" flipV="0">
            <a:off x="4766458" y="4626691"/>
            <a:ext cx="242888" cy="0"/>
          </a:xfrm>
          <a:prstGeom prst="line">
            <a:avLst/>
          </a:prstGeom>
          <a:noFill/>
          <a:ln w="25400" cap="sq">
            <a:solidFill>
              <a:schemeClr val="accent2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 rot="0" flipH="0" flipV="0">
            <a:off x="4570008" y="4351481"/>
            <a:ext cx="94095" cy="94095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rot="0" flipH="0" flipV="0">
            <a:off x="8441638" y="4626691"/>
            <a:ext cx="242888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cxnSp>
        <p:nvCxnSpPr>
          <p:cNvPr id="11" name="标题 1"/>
          <p:cNvCxnSpPr/>
          <p:nvPr/>
        </p:nvCxnSpPr>
        <p:spPr>
          <a:xfrm rot="0" flipH="0" flipV="0">
            <a:off x="1075225" y="4276724"/>
            <a:ext cx="0" cy="1325790"/>
          </a:xfrm>
          <a:prstGeom prst="line">
            <a:avLst/>
          </a:prstGeom>
          <a:noFill/>
          <a:ln w="9525" cap="sq">
            <a:solidFill>
              <a:schemeClr val="accent1"/>
            </a:solidFill>
            <a:miter/>
          </a:ln>
        </p:spPr>
      </p:cxnSp>
      <p:cxnSp>
        <p:nvCxnSpPr>
          <p:cNvPr id="12" name="标题 1"/>
          <p:cNvCxnSpPr/>
          <p:nvPr/>
        </p:nvCxnSpPr>
        <p:spPr>
          <a:xfrm rot="0" flipH="0" flipV="0">
            <a:off x="4617055" y="4276724"/>
            <a:ext cx="0" cy="1325790"/>
          </a:xfrm>
          <a:prstGeom prst="line">
            <a:avLst/>
          </a:prstGeom>
          <a:noFill/>
          <a:ln w="9525" cap="sq">
            <a:solidFill>
              <a:schemeClr val="accent2"/>
            </a:solidFill>
            <a:miter/>
          </a:ln>
        </p:spPr>
      </p:cxnSp>
      <p:cxnSp>
        <p:nvCxnSpPr>
          <p:cNvPr id="13" name="标题 1"/>
          <p:cNvCxnSpPr/>
          <p:nvPr/>
        </p:nvCxnSpPr>
        <p:spPr>
          <a:xfrm rot="0" flipH="0" flipV="0">
            <a:off x="8292235" y="4276724"/>
            <a:ext cx="0" cy="1325790"/>
          </a:xfrm>
          <a:prstGeom prst="line">
            <a:avLst/>
          </a:prstGeom>
          <a:noFill/>
          <a:ln w="9525" cap="sq">
            <a:solidFill>
              <a:schemeClr val="accent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 rot="0" flipH="0" flipV="0">
            <a:off x="8245188" y="4351481"/>
            <a:ext cx="94095" cy="94095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0" y="6505002"/>
            <a:ext cx="12211040" cy="352998"/>
          </a:xfrm>
          <a:custGeom>
            <a:avLst/>
            <a:gdLst>
              <a:gd name="connsiteX0" fmla="*/ 12211040 w 12211040"/>
              <a:gd name="connsiteY0" fmla="*/ 0 h 352998"/>
              <a:gd name="connsiteX1" fmla="*/ 12211040 w 12211040"/>
              <a:gd name="connsiteY1" fmla="*/ 352998 h 352998"/>
              <a:gd name="connsiteX2" fmla="*/ 0 w 12211040"/>
              <a:gd name="connsiteY2" fmla="*/ 352998 h 352998"/>
              <a:gd name="connsiteX3" fmla="*/ 0 w 12211040"/>
              <a:gd name="connsiteY3" fmla="*/ 23908 h 352998"/>
              <a:gd name="connsiteX4" fmla="*/ 116132 w 12211040"/>
              <a:gd name="connsiteY4" fmla="*/ 33813 h 352998"/>
              <a:gd name="connsiteX5" fmla="*/ 5965372 w 12211040"/>
              <a:gd name="connsiteY5" fmla="*/ 177795 h 352998"/>
              <a:gd name="connsiteX6" fmla="*/ 11814612 w 12211040"/>
              <a:gd name="connsiteY6" fmla="*/ 33813 h 352998"/>
            </a:gdLst>
            <a:rect l="l" t="t" r="r" b="b"/>
            <a:pathLst>
              <a:path w="12211040" h="352998">
                <a:moveTo>
                  <a:pt x="12211040" y="0"/>
                </a:moveTo>
                <a:lnTo>
                  <a:pt x="12211040" y="352998"/>
                </a:lnTo>
                <a:lnTo>
                  <a:pt x="0" y="352998"/>
                </a:lnTo>
                <a:lnTo>
                  <a:pt x="0" y="23908"/>
                </a:lnTo>
                <a:lnTo>
                  <a:pt x="116132" y="33813"/>
                </a:lnTo>
                <a:cubicBezTo>
                  <a:pt x="1383777" y="120682"/>
                  <a:pt x="3530507" y="177795"/>
                  <a:pt x="5965372" y="177795"/>
                </a:cubicBezTo>
                <a:cubicBezTo>
                  <a:pt x="8400238" y="177795"/>
                  <a:pt x="10546968" y="120682"/>
                  <a:pt x="11814612" y="3381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766160" y="4232062"/>
            <a:ext cx="2885400" cy="3456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4598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管理流程与制度完善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777986" y="4689988"/>
            <a:ext cx="2894200" cy="13725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深化管理流程优化，简化审批环节，提高决策效率，为业务发展提供有力保障。
完善管理制度，加强绩效考核与激励机制建设，激发员工工作积极性与创造力。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159360" y="4232062"/>
            <a:ext cx="2885400" cy="3456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4598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组织架构优化调整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171186" y="4689988"/>
            <a:ext cx="2894200" cy="13725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根据业务发展需求，适时调整组织架构，优化部门设置与职责分工，提升组织运行效率。
建立灵活高效的项目团队组织模式，快速响应市场变化与项目需求，提高项目交付能力。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398360" y="4232062"/>
            <a:ext cx="2885400" cy="3456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4598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企业文化传承与创新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410186" y="4689988"/>
            <a:ext cx="2894200" cy="13725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传承企业文化核心价值观，加强企业文化建设，营造积极向上、团结协作的工作氛围。
结合时代特点与业务发展，创新企业文化内涵，增强员工归属感与认同感，为企业发展注入精神动力。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组织管理与文化建设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4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25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74684" y="5569840"/>
            <a:ext cx="2248535" cy="461340"/>
          </a:xfrm>
          <a:prstGeom prst="roundRect">
            <a:avLst>
              <a:gd name="adj" fmla="val 50000"/>
            </a:avLst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8408" y="5631344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50800" blurRad="76200" dir="2700000" sx="100000" sy="100000" kx="0" ky="0" algn="c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23214" y="5687462"/>
            <a:ext cx="208720" cy="22609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295669" y="5569840"/>
            <a:ext cx="2250000" cy="461340"/>
          </a:xfrm>
          <a:prstGeom prst="roundRect">
            <a:avLst>
              <a:gd name="adj" fmla="val 50000"/>
            </a:avLst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367115" y="5631344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50800" blurRad="76200" dir="2700000" sx="100000" sy="100000" kx="0" ky="0" algn="c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28281" y="5692510"/>
            <a:ext cx="216000" cy="21600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768479" y="5618533"/>
            <a:ext cx="1602745" cy="3385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时间：20XX.XX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82240" y="5618533"/>
            <a:ext cx="1732831" cy="3385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主讲人：AiPPT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1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20" name="标题 1"/>
          <p:cNvSpPr txBox="1"/>
          <p:nvPr/>
        </p:nvSpPr>
        <p:spPr>
          <a:xfrm rot="0" flipH="0" flipV="0">
            <a:off x="655813" y="1757086"/>
            <a:ext cx="4799415" cy="41550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86291" y="1801289"/>
            <a:ext cx="4338458" cy="3544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dist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24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PowerPoint Design ----------------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6670540" y="676198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31059" y="2353592"/>
            <a:ext cx="5638735" cy="21508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谢谢大家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677087" y="1021660"/>
            <a:ext cx="1069384" cy="460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202X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10800000" flipH="1" flipV="0">
            <a:off x="648856" y="4705631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12" name="标题 1"/>
          <p:cNvSpPr txBox="1"/>
          <p:nvPr/>
        </p:nvSpPr>
        <p:spPr>
          <a:xfrm rot="5400000" flipH="0" flipV="0">
            <a:off x="3417770" y="1626432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37016" y="1149662"/>
            <a:ext cx="1069384" cy="1361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8604" y="1567965"/>
            <a:ext cx="3437705" cy="10890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38604" y="2628807"/>
            <a:ext cx="5480370" cy="2032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项目概述与成果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 flipV="0">
            <a:off x="638603" y="4790858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1032175" y="4972985"/>
            <a:ext cx="711153" cy="711150"/>
          </a:xfrm>
          <a:prstGeom prst="ellipse">
            <a:avLst/>
          </a:prstGeom>
          <a:noFill/>
          <a:ln w="190500" cap="rnd">
            <a:solidFill>
              <a:schemeClr val="accent2"/>
            </a:solidFill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4062034" y="-1967646"/>
            <a:ext cx="3338388" cy="11462456"/>
          </a:xfrm>
          <a:prstGeom prst="round2SameRect">
            <a:avLst>
              <a:gd name="adj1" fmla="val 6776"/>
              <a:gd name="adj2" fmla="val 0"/>
            </a:avLst>
          </a:prstGeom>
          <a:solidFill>
            <a:schemeClr val="bg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81745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13858" y="2772553"/>
            <a:ext cx="179995" cy="205561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375621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项目数量与类型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05744" y="3352985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9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本年度共执行项目30余个，涵盖联调、文档编写、系统优化等多个类型，如三方联调涉及青岛雅斯、爱康网等多个合作伙伴，兰州项目包含技术框架梳理、需求开发等多阶段任务。
项目分布广泛，从1月持续至12月，每月均有不同项目推进，确保全年业务连续性与多样性。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258703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366697" y="2766868"/>
            <a:ext cx="216443" cy="20946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cap="rnd">
            <a:noFill/>
            <a:prstDash val="solid"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891906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关键项目成果展示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347429" y="3352985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9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三方联调成功对接多家第三方平台，如小米、荣耀等，实现心知了APP与外部硬件及服务的无缝连接，提升用户体验。
三类文档编写按时完成，为项目实施提供规范指导，确保技术传承与团队协作顺畅。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975924" y="2807876"/>
            <a:ext cx="168853" cy="205561"/>
          </a:xfrm>
          <a:custGeom>
            <a:avLst/>
            <a:gdLst>
              <a:gd name="connsiteX0" fmla="*/ 283816 w 438150"/>
              <a:gd name="connsiteY0" fmla="*/ 621 h 533400"/>
              <a:gd name="connsiteX1" fmla="*/ 286102 w 438150"/>
              <a:gd name="connsiteY1" fmla="*/ 716 h 533400"/>
              <a:gd name="connsiteX2" fmla="*/ 286102 w 438150"/>
              <a:gd name="connsiteY2" fmla="*/ 124446 h 533400"/>
              <a:gd name="connsiteX3" fmla="*/ 286197 w 438150"/>
              <a:gd name="connsiteY3" fmla="*/ 126160 h 533400"/>
              <a:gd name="connsiteX4" fmla="*/ 314677 w 438150"/>
              <a:gd name="connsiteY4" fmla="*/ 153021 h 533400"/>
              <a:gd name="connsiteX5" fmla="*/ 314677 w 438150"/>
              <a:gd name="connsiteY5" fmla="*/ 153021 h 533400"/>
              <a:gd name="connsiteX6" fmla="*/ 438407 w 438150"/>
              <a:gd name="connsiteY6" fmla="*/ 153021 h 533400"/>
              <a:gd name="connsiteX7" fmla="*/ 438502 w 438150"/>
              <a:gd name="connsiteY7" fmla="*/ 155307 h 533400"/>
              <a:gd name="connsiteX8" fmla="*/ 438502 w 438150"/>
              <a:gd name="connsiteY8" fmla="*/ 505446 h 533400"/>
              <a:gd name="connsiteX9" fmla="*/ 409927 w 438150"/>
              <a:gd name="connsiteY9" fmla="*/ 534021 h 533400"/>
              <a:gd name="connsiteX10" fmla="*/ 28927 w 438150"/>
              <a:gd name="connsiteY10" fmla="*/ 534021 h 533400"/>
              <a:gd name="connsiteX11" fmla="*/ 352 w 438150"/>
              <a:gd name="connsiteY11" fmla="*/ 505446 h 533400"/>
              <a:gd name="connsiteX12" fmla="*/ 352 w 438150"/>
              <a:gd name="connsiteY12" fmla="*/ 29196 h 533400"/>
              <a:gd name="connsiteX13" fmla="*/ 28927 w 438150"/>
              <a:gd name="connsiteY13" fmla="*/ 621 h 533400"/>
              <a:gd name="connsiteX14" fmla="*/ 283816 w 438150"/>
              <a:gd name="connsiteY14" fmla="*/ 621 h 533400"/>
              <a:gd name="connsiteX15" fmla="*/ 248002 w 438150"/>
              <a:gd name="connsiteY15" fmla="*/ 200646 h 533400"/>
              <a:gd name="connsiteX16" fmla="*/ 152752 w 438150"/>
              <a:gd name="connsiteY16" fmla="*/ 200646 h 533400"/>
              <a:gd name="connsiteX17" fmla="*/ 152752 w 438150"/>
              <a:gd name="connsiteY17" fmla="*/ 410196 h 533400"/>
              <a:gd name="connsiteX18" fmla="*/ 171802 w 438150"/>
              <a:gd name="connsiteY18" fmla="*/ 410196 h 533400"/>
              <a:gd name="connsiteX19" fmla="*/ 171802 w 438150"/>
              <a:gd name="connsiteY19" fmla="*/ 314946 h 533400"/>
              <a:gd name="connsiteX20" fmla="*/ 248002 w 438150"/>
              <a:gd name="connsiteY20" fmla="*/ 314946 h 533400"/>
              <a:gd name="connsiteX21" fmla="*/ 250098 w 438150"/>
              <a:gd name="connsiteY21" fmla="*/ 314946 h 533400"/>
              <a:gd name="connsiteX22" fmla="*/ 305152 w 438150"/>
              <a:gd name="connsiteY22" fmla="*/ 257796 h 533400"/>
              <a:gd name="connsiteX23" fmla="*/ 248002 w 438150"/>
              <a:gd name="connsiteY23" fmla="*/ 200646 h 533400"/>
              <a:gd name="connsiteX24" fmla="*/ 248002 w 438150"/>
              <a:gd name="connsiteY24" fmla="*/ 200646 h 533400"/>
              <a:gd name="connsiteX25" fmla="*/ 248002 w 438150"/>
              <a:gd name="connsiteY25" fmla="*/ 219696 h 533400"/>
              <a:gd name="connsiteX26" fmla="*/ 286102 w 438150"/>
              <a:gd name="connsiteY26" fmla="*/ 257796 h 533400"/>
              <a:gd name="connsiteX27" fmla="*/ 248002 w 438150"/>
              <a:gd name="connsiteY27" fmla="*/ 295896 h 533400"/>
              <a:gd name="connsiteX28" fmla="*/ 248002 w 438150"/>
              <a:gd name="connsiteY28" fmla="*/ 295896 h 533400"/>
              <a:gd name="connsiteX29" fmla="*/ 171802 w 438150"/>
              <a:gd name="connsiteY29" fmla="*/ 295896 h 533400"/>
              <a:gd name="connsiteX30" fmla="*/ 171802 w 438150"/>
              <a:gd name="connsiteY30" fmla="*/ 219696 h 533400"/>
              <a:gd name="connsiteX31" fmla="*/ 248002 w 438150"/>
              <a:gd name="connsiteY31" fmla="*/ 219696 h 533400"/>
              <a:gd name="connsiteX32" fmla="*/ 428977 w 438150"/>
              <a:gd name="connsiteY32" fmla="*/ 133971 h 533400"/>
              <a:gd name="connsiteX33" fmla="*/ 314677 w 438150"/>
              <a:gd name="connsiteY33" fmla="*/ 133971 h 533400"/>
              <a:gd name="connsiteX34" fmla="*/ 313534 w 438150"/>
              <a:gd name="connsiteY34" fmla="*/ 133876 h 533400"/>
              <a:gd name="connsiteX35" fmla="*/ 305152 w 438150"/>
              <a:gd name="connsiteY35" fmla="*/ 124446 h 533400"/>
              <a:gd name="connsiteX36" fmla="*/ 305152 w 438150"/>
              <a:gd name="connsiteY36" fmla="*/ 124446 h 533400"/>
              <a:gd name="connsiteX37" fmla="*/ 305152 w 438150"/>
              <a:gd name="connsiteY37" fmla="*/ 10146 h 533400"/>
              <a:gd name="connsiteX38" fmla="*/ 428977 w 438150"/>
              <a:gd name="connsiteY38" fmla="*/ 133971 h 533400"/>
            </a:gdLst>
            <a:rect l="l" t="t" r="r" b="b"/>
            <a:pathLst>
              <a:path w="438150" h="533400">
                <a:moveTo>
                  <a:pt x="283816" y="621"/>
                </a:moveTo>
                <a:cubicBezTo>
                  <a:pt x="284578" y="621"/>
                  <a:pt x="285340" y="621"/>
                  <a:pt x="286102" y="716"/>
                </a:cubicBezTo>
                <a:lnTo>
                  <a:pt x="286102" y="124446"/>
                </a:lnTo>
                <a:lnTo>
                  <a:pt x="286197" y="126160"/>
                </a:lnTo>
                <a:cubicBezTo>
                  <a:pt x="287055" y="141115"/>
                  <a:pt x="299532" y="153021"/>
                  <a:pt x="314677" y="153021"/>
                </a:cubicBezTo>
                <a:lnTo>
                  <a:pt x="314677" y="153021"/>
                </a:lnTo>
                <a:lnTo>
                  <a:pt x="438407" y="153021"/>
                </a:lnTo>
                <a:cubicBezTo>
                  <a:pt x="438502" y="153783"/>
                  <a:pt x="438502" y="154545"/>
                  <a:pt x="438502" y="155307"/>
                </a:cubicBezTo>
                <a:lnTo>
                  <a:pt x="438502" y="505446"/>
                </a:lnTo>
                <a:cubicBezTo>
                  <a:pt x="438502" y="521257"/>
                  <a:pt x="425739" y="534021"/>
                  <a:pt x="409927" y="534021"/>
                </a:cubicBezTo>
                <a:lnTo>
                  <a:pt x="28927" y="534021"/>
                </a:lnTo>
                <a:cubicBezTo>
                  <a:pt x="13115" y="534021"/>
                  <a:pt x="352" y="521257"/>
                  <a:pt x="352" y="505446"/>
                </a:cubicBezTo>
                <a:lnTo>
                  <a:pt x="352" y="29196"/>
                </a:lnTo>
                <a:cubicBezTo>
                  <a:pt x="352" y="13385"/>
                  <a:pt x="13115" y="621"/>
                  <a:pt x="28927" y="621"/>
                </a:cubicBezTo>
                <a:lnTo>
                  <a:pt x="283816" y="621"/>
                </a:lnTo>
                <a:close/>
                <a:moveTo>
                  <a:pt x="248002" y="200646"/>
                </a:moveTo>
                <a:lnTo>
                  <a:pt x="152752" y="200646"/>
                </a:lnTo>
                <a:lnTo>
                  <a:pt x="152752" y="410196"/>
                </a:lnTo>
                <a:lnTo>
                  <a:pt x="171802" y="410196"/>
                </a:lnTo>
                <a:lnTo>
                  <a:pt x="171802" y="314946"/>
                </a:lnTo>
                <a:lnTo>
                  <a:pt x="248002" y="314946"/>
                </a:lnTo>
                <a:lnTo>
                  <a:pt x="250098" y="314946"/>
                </a:lnTo>
                <a:cubicBezTo>
                  <a:pt x="280673" y="313803"/>
                  <a:pt x="305152" y="288657"/>
                  <a:pt x="305152" y="257796"/>
                </a:cubicBezTo>
                <a:cubicBezTo>
                  <a:pt x="305152" y="226268"/>
                  <a:pt x="279530" y="200646"/>
                  <a:pt x="248002" y="200646"/>
                </a:cubicBezTo>
                <a:lnTo>
                  <a:pt x="248002" y="200646"/>
                </a:lnTo>
                <a:close/>
                <a:moveTo>
                  <a:pt x="248002" y="219696"/>
                </a:moveTo>
                <a:cubicBezTo>
                  <a:pt x="269052" y="219696"/>
                  <a:pt x="286102" y="236746"/>
                  <a:pt x="286102" y="257796"/>
                </a:cubicBezTo>
                <a:cubicBezTo>
                  <a:pt x="286102" y="278846"/>
                  <a:pt x="269052" y="295896"/>
                  <a:pt x="248002" y="295896"/>
                </a:cubicBezTo>
                <a:lnTo>
                  <a:pt x="248002" y="295896"/>
                </a:lnTo>
                <a:lnTo>
                  <a:pt x="171802" y="295896"/>
                </a:lnTo>
                <a:lnTo>
                  <a:pt x="171802" y="219696"/>
                </a:lnTo>
                <a:lnTo>
                  <a:pt x="248002" y="219696"/>
                </a:lnTo>
                <a:close/>
                <a:moveTo>
                  <a:pt x="428977" y="133971"/>
                </a:moveTo>
                <a:lnTo>
                  <a:pt x="314677" y="133971"/>
                </a:lnTo>
                <a:lnTo>
                  <a:pt x="313534" y="133876"/>
                </a:lnTo>
                <a:cubicBezTo>
                  <a:pt x="308772" y="133304"/>
                  <a:pt x="305152" y="129304"/>
                  <a:pt x="305152" y="124446"/>
                </a:cubicBezTo>
                <a:lnTo>
                  <a:pt x="305152" y="124446"/>
                </a:lnTo>
                <a:lnTo>
                  <a:pt x="305152" y="10146"/>
                </a:lnTo>
                <a:lnTo>
                  <a:pt x="428977" y="133971"/>
                </a:ln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00387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919717" y="2780254"/>
            <a:ext cx="205561" cy="190158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390801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项目评分与反馈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846324" y="3352986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9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多数项目评分达到“及时完成 1”或“按时完成 1”，反映出项目按时交付与质量达标，如心知了v3.0.6项目按时上线，功能符合预期。
部分项目如荣耀项目v1.1.0，评分标准更为严格，需上线无投诉无bug，体现对关键项目高标准要求。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项目完成情况概览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21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12" name="标题 1"/>
          <p:cNvSpPr txBox="1"/>
          <p:nvPr/>
        </p:nvSpPr>
        <p:spPr>
          <a:xfrm rot="5400000" flipH="0" flipV="0">
            <a:off x="3417770" y="1626432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37016" y="1149662"/>
            <a:ext cx="1069384" cy="1361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8604" y="1567965"/>
            <a:ext cx="3437705" cy="10890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38604" y="2628807"/>
            <a:ext cx="5480370" cy="2032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技术创新与突破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 flipV="0">
            <a:off x="638603" y="4790858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58987" y="1968137"/>
            <a:ext cx="1021080" cy="1021080"/>
          </a:xfrm>
          <a:prstGeom prst="ellipse">
            <a:avLst/>
          </a:prstGeom>
          <a:solidFill>
            <a:schemeClr val="bg1"/>
          </a:solidFill>
          <a:ln w="44450" cap="sq">
            <a:solidFill>
              <a:schemeClr val="accent1"/>
            </a:solidFill>
            <a:miter/>
          </a:ln>
          <a:effectLst>
            <a:outerShdw dist="63500" blurRad="190500" dir="2700000" sx="102000" sy="102000" kx="0" ky="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265011" y="2274161"/>
            <a:ext cx="409032" cy="40903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80634" y="1968137"/>
            <a:ext cx="480436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知识库构建与管理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180634" y="2363786"/>
            <a:ext cx="4800011" cy="8913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6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成功将知识落库到向量数据库，实现知识的高效存储与检索，为后续智能应用提供数据基础。
开发知识分类与上传维护功能，确保知识库动态更新，适应业务发展需求。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58987" y="3458421"/>
            <a:ext cx="1021080" cy="102108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7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265011" y="3799798"/>
            <a:ext cx="409032" cy="338327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180634" y="3458421"/>
            <a:ext cx="480436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智能应用开发与测试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180634" y="3854070"/>
            <a:ext cx="4800011" cy="8913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6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完成demo开发，实现召唤知识、调用大模型精炼等功能，初步展现智能聊天助手潜力。
进行召唤测试验证，优化工作流，为心脏+智能聊天助手多服务版上线奠定基础。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58987" y="4948705"/>
            <a:ext cx="1021080" cy="1021080"/>
          </a:xfrm>
          <a:prstGeom prst="ellipse">
            <a:avLst/>
          </a:prstGeom>
          <a:solidFill>
            <a:schemeClr val="bg1"/>
          </a:solidFill>
          <a:ln w="44450" cap="sq">
            <a:solidFill>
              <a:schemeClr val="accent1"/>
            </a:solidFill>
            <a:miter/>
          </a:ln>
          <a:effectLst>
            <a:outerShdw dist="63500" blurRad="190500" dir="2700000" sx="102000" sy="102000" kx="0" ky="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265011" y="5270054"/>
            <a:ext cx="409032" cy="37838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180634" y="4948705"/>
            <a:ext cx="480436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技术预研与展望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180634" y="5344354"/>
            <a:ext cx="4800011" cy="8913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完成预研工作，确定技术可行性与发展方向，未来将继续深化大模型应用，拓展智能服务场景。</a:t>
            </a:r>
            <a:endParaRPr kumimoji="1" lang="zh-CN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7531100" y="2006600"/>
            <a:ext cx="3962400" cy="3962400"/>
          </a:xfrm>
          <a:prstGeom prst="rect">
            <a:avLst/>
          </a:prstGeom>
        </p:spPr>
      </p:pic>
      <p:sp>
        <p:nvSpPr>
          <p:cNvPr id="16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大模型LLM+RAG预研落地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19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73100" y="1493943"/>
            <a:ext cx="5299075" cy="2047451"/>
          </a:xfrm>
          <a:prstGeom prst="roundRect">
            <a:avLst>
              <a:gd name="adj" fmla="val 97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lumMod val="75000"/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25854" y="2126564"/>
            <a:ext cx="4913875" cy="13424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实现心脏+AI分析埋点，精准收集用户数据，为后续分析与决策提供依据。
通过大数据分析，挖掘用户行为模式与健康趋势，助力个性化服务推荐。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25854" y="1493944"/>
            <a:ext cx="4179118" cy="6326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数据采集与分析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321147" y="1792056"/>
            <a:ext cx="278484" cy="301665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205538" y="1493943"/>
            <a:ext cx="5299075" cy="2047451"/>
          </a:xfrm>
          <a:prstGeom prst="roundRect">
            <a:avLst>
              <a:gd name="adj" fmla="val 97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lumMod val="75000"/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6276069" y="3495675"/>
            <a:ext cx="5158012" cy="45719"/>
          </a:xfrm>
          <a:custGeom>
            <a:avLst/>
            <a:gdLst>
              <a:gd name="connsiteX0" fmla="*/ 0 w 5158012"/>
              <a:gd name="connsiteY0" fmla="*/ 45719 h 45719"/>
              <a:gd name="connsiteX1" fmla="*/ 5153535 w 5158012"/>
              <a:gd name="connsiteY1" fmla="*/ 45719 h 45719"/>
              <a:gd name="connsiteX2" fmla="*/ 5158012 w 5158012"/>
              <a:gd name="connsiteY2" fmla="*/ 41242 h 45719"/>
              <a:gd name="connsiteX3" fmla="*/ 5158012 w 5158012"/>
              <a:gd name="connsiteY3" fmla="*/ 36103 h 45719"/>
              <a:gd name="connsiteX4" fmla="*/ 5125492 w 5158012"/>
              <a:gd name="connsiteY4" fmla="*/ 14177 h 45719"/>
              <a:gd name="connsiteX5" fmla="*/ 5055271 w 5158012"/>
              <a:gd name="connsiteY5" fmla="*/ 0 h 45719"/>
              <a:gd name="connsiteX6" fmla="*/ 117004 w 5158012"/>
              <a:gd name="connsiteY6" fmla="*/ 0 h 45719"/>
              <a:gd name="connsiteX7" fmla="*/ 46783 w 5158012"/>
              <a:gd name="connsiteY7" fmla="*/ 14177 h 45719"/>
            </a:gdLst>
            <a:rect l="l" t="t" r="r" b="b"/>
            <a:pathLst>
              <a:path w="5158012" h="45719">
                <a:moveTo>
                  <a:pt x="0" y="45719"/>
                </a:moveTo>
                <a:lnTo>
                  <a:pt x="5153535" y="45719"/>
                </a:lnTo>
                <a:cubicBezTo>
                  <a:pt x="5156008" y="45719"/>
                  <a:pt x="5158012" y="43715"/>
                  <a:pt x="5158012" y="41242"/>
                </a:cubicBezTo>
                <a:lnTo>
                  <a:pt x="5158012" y="36103"/>
                </a:lnTo>
                <a:lnTo>
                  <a:pt x="5125492" y="14177"/>
                </a:lnTo>
                <a:cubicBezTo>
                  <a:pt x="5103909" y="5048"/>
                  <a:pt x="5080179" y="0"/>
                  <a:pt x="5055271" y="0"/>
                </a:cubicBezTo>
                <a:lnTo>
                  <a:pt x="117004" y="0"/>
                </a:lnTo>
                <a:cubicBezTo>
                  <a:pt x="92096" y="0"/>
                  <a:pt x="68366" y="5048"/>
                  <a:pt x="46783" y="14177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dist="0" blurRad="190500" dir="0" sx="105000" sy="105000" kx="0" ky="0" algn="ctr" rotWithShape="0">
              <a:schemeClr val="accent2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860002" y="1792056"/>
            <a:ext cx="311722" cy="30166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520205" y="2126563"/>
            <a:ext cx="4913875" cy="13171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完成埋点大屏设计与开发，直观呈现关键数据指标，提升数据可视化效果。
根据用户反馈与业务需求，持续优化大屏功能，增强数据洞察力。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520205" y="1493944"/>
            <a:ext cx="4179118" cy="6326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大屏展示与优化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73100" y="3922800"/>
            <a:ext cx="10856307" cy="2047451"/>
          </a:xfrm>
          <a:prstGeom prst="roundRect">
            <a:avLst>
              <a:gd name="adj" fmla="val 9793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87767" y="4555421"/>
            <a:ext cx="10275269" cy="133527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将埋点技术应用于其他项目，如心知了平台系统维护，实现全方位数据监控与分析，提升平台运营效率。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87766" y="3915595"/>
            <a:ext cx="8738839" cy="6326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技术应用拓展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883789" y="4213707"/>
            <a:ext cx="264148" cy="301665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1">
            <a:off x="687387" y="3495675"/>
            <a:ext cx="5158012" cy="45719"/>
          </a:xfrm>
          <a:custGeom>
            <a:avLst/>
            <a:gdLst>
              <a:gd name="connsiteX0" fmla="*/ 0 w 5158012"/>
              <a:gd name="connsiteY0" fmla="*/ 45719 h 45719"/>
              <a:gd name="connsiteX1" fmla="*/ 5153535 w 5158012"/>
              <a:gd name="connsiteY1" fmla="*/ 45719 h 45719"/>
              <a:gd name="connsiteX2" fmla="*/ 5158012 w 5158012"/>
              <a:gd name="connsiteY2" fmla="*/ 41242 h 45719"/>
              <a:gd name="connsiteX3" fmla="*/ 5158012 w 5158012"/>
              <a:gd name="connsiteY3" fmla="*/ 36103 h 45719"/>
              <a:gd name="connsiteX4" fmla="*/ 5125492 w 5158012"/>
              <a:gd name="connsiteY4" fmla="*/ 14177 h 45719"/>
              <a:gd name="connsiteX5" fmla="*/ 5055271 w 5158012"/>
              <a:gd name="connsiteY5" fmla="*/ 0 h 45719"/>
              <a:gd name="connsiteX6" fmla="*/ 117004 w 5158012"/>
              <a:gd name="connsiteY6" fmla="*/ 0 h 45719"/>
              <a:gd name="connsiteX7" fmla="*/ 46783 w 5158012"/>
              <a:gd name="connsiteY7" fmla="*/ 14177 h 45719"/>
            </a:gdLst>
            <a:rect l="l" t="t" r="r" b="b"/>
            <a:pathLst>
              <a:path w="5158012" h="45719">
                <a:moveTo>
                  <a:pt x="0" y="45719"/>
                </a:moveTo>
                <a:lnTo>
                  <a:pt x="5153535" y="45719"/>
                </a:lnTo>
                <a:cubicBezTo>
                  <a:pt x="5156008" y="45719"/>
                  <a:pt x="5158012" y="43715"/>
                  <a:pt x="5158012" y="41242"/>
                </a:cubicBezTo>
                <a:lnTo>
                  <a:pt x="5158012" y="36103"/>
                </a:lnTo>
                <a:lnTo>
                  <a:pt x="5125492" y="14177"/>
                </a:lnTo>
                <a:cubicBezTo>
                  <a:pt x="5103909" y="5048"/>
                  <a:pt x="5080179" y="0"/>
                  <a:pt x="5055271" y="0"/>
                </a:cubicBezTo>
                <a:lnTo>
                  <a:pt x="117004" y="0"/>
                </a:lnTo>
                <a:cubicBezTo>
                  <a:pt x="92096" y="0"/>
                  <a:pt x="68366" y="5048"/>
                  <a:pt x="46783" y="14177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dist="0" blurRad="190500" dir="0" sx="105000" sy="105000" kx="0" ky="0" algn="ctr" rotWithShape="0">
              <a:schemeClr val="accent2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心脏+AI分析埋点大屏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20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72211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>
                  <a:alpha val="51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093657" y="3995568"/>
            <a:ext cx="6211662" cy="2862432"/>
          </a:xfrm>
          <a:custGeom>
            <a:avLst/>
            <a:gdLst>
              <a:gd name="connsiteX0" fmla="*/ 3105831 w 6211662"/>
              <a:gd name="connsiteY0" fmla="*/ 0 h 2862432"/>
              <a:gd name="connsiteX1" fmla="*/ 6205224 w 6211662"/>
              <a:gd name="connsiteY1" fmla="*/ 2737642 h 2862432"/>
              <a:gd name="connsiteX2" fmla="*/ 6211662 w 6211662"/>
              <a:gd name="connsiteY2" fmla="*/ 2862432 h 2862432"/>
              <a:gd name="connsiteX3" fmla="*/ 0 w 6211662"/>
              <a:gd name="connsiteY3" fmla="*/ 2862432 h 2862432"/>
              <a:gd name="connsiteX4" fmla="*/ 6438 w 6211662"/>
              <a:gd name="connsiteY4" fmla="*/ 2737642 h 2862432"/>
              <a:gd name="connsiteX5" fmla="*/ 3105831 w 6211662"/>
              <a:gd name="connsiteY5" fmla="*/ 0 h 2862432"/>
            </a:gdLst>
            <a:rect l="l" t="t" r="r" b="b"/>
            <a:pathLst>
              <a:path w="6211662" h="2862432">
                <a:moveTo>
                  <a:pt x="3105831" y="0"/>
                </a:moveTo>
                <a:cubicBezTo>
                  <a:pt x="4718923" y="0"/>
                  <a:pt x="6045681" y="1199949"/>
                  <a:pt x="6205224" y="2737642"/>
                </a:cubicBezTo>
                <a:lnTo>
                  <a:pt x="6211662" y="2862432"/>
                </a:lnTo>
                <a:lnTo>
                  <a:pt x="0" y="2862432"/>
                </a:lnTo>
                <a:lnTo>
                  <a:pt x="6438" y="2737642"/>
                </a:lnTo>
                <a:cubicBezTo>
                  <a:pt x="165982" y="1199949"/>
                  <a:pt x="1492740" y="0"/>
                  <a:pt x="3105831" y="0"/>
                </a:cubicBezTo>
                <a:close/>
              </a:path>
            </a:pathLst>
          </a:custGeom>
          <a:solidFill>
            <a:schemeClr val="tx1">
              <a:lumMod val="25000"/>
              <a:lumOff val="75000"/>
              <a:alpha val="20000"/>
            </a:schemeClr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979248" y="4431187"/>
            <a:ext cx="1329891" cy="132989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345699" y="4814795"/>
            <a:ext cx="596989" cy="56267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311271" y="3119505"/>
            <a:ext cx="1329891" cy="13298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190500" blurRad="254000" dir="13500000" sx="100000" sy="100000" kx="0" ky="0" algn="t" rotWithShape="0">
              <a:schemeClr val="bg1">
                <a:alpha val="7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660944" y="3508433"/>
            <a:ext cx="630546" cy="55203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917692" y="4351370"/>
            <a:ext cx="1329891" cy="132989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314590" y="4713232"/>
            <a:ext cx="536094" cy="612238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9269" y="4027548"/>
            <a:ext cx="2298698" cy="433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预研与技术验证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69269" y="4535548"/>
            <a:ext cx="2298698" cy="12967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4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完成文字转语音预研，探索技术实现路径与应用场景，为项目落地提供理论支持。
使用GTX 1080进行验证，11秒语音13秒完成，证明技术可行性与高效性。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838069" y="1246248"/>
            <a:ext cx="2298698" cy="433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功能开发与集成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838069" y="1754248"/>
            <a:ext cx="2298698" cy="12967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4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开发文字转语音功能，集成到相关项目中，如心知了平台，提升用户交互体验。
优化功能性能，确保语音合成自然流畅，满足不同用户需求。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410069" y="4027548"/>
            <a:ext cx="2298698" cy="433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未来规划与展望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9410069" y="4535548"/>
            <a:ext cx="2298698" cy="12967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规划将文字转语音技术应用于更多场景，如智能客服、语音播报等，拓展业务边界。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88020" y="398011"/>
            <a:ext cx="1073088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文字转语音预研落地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364224" y="345164"/>
            <a:ext cx="308616" cy="617231"/>
          </a:xfrm>
          <a:prstGeom prst="parallelogram">
            <a:avLst>
              <a:gd name="adj" fmla="val 7053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rot="4260000" flipH="0" flipV="0">
            <a:off x="66419" y="317500"/>
            <a:ext cx="702020" cy="70944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  <p:cxnSp>
        <p:nvCxnSpPr>
          <p:cNvPr id="19" name="标题 1"/>
          <p:cNvCxnSpPr/>
          <p:nvPr/>
        </p:nvCxnSpPr>
        <p:spPr>
          <a:xfrm rot="0" flipH="0" flipV="0">
            <a:off x="537291" y="1012331"/>
            <a:ext cx="11706748" cy="0"/>
          </a:xfrm>
          <a:prstGeom prst="line">
            <a:avLst/>
          </a:prstGeom>
          <a:noFill/>
          <a:ln w="15875" cap="sq">
            <a:solidFill>
              <a:schemeClr val="accent1"/>
            </a:solidFill>
            <a:miter/>
          </a:ln>
        </p:spPr>
      </p:cxn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9120160" y="0"/>
            <a:ext cx="3071840" cy="6858000"/>
          </a:xfrm>
          <a:custGeom>
            <a:avLst/>
            <a:gdLst>
              <a:gd name="connsiteX0" fmla="*/ 1937686 w 3071840"/>
              <a:gd name="connsiteY0" fmla="*/ 0 h 6858000"/>
              <a:gd name="connsiteX1" fmla="*/ 3071840 w 3071840"/>
              <a:gd name="connsiteY1" fmla="*/ 0 h 6858000"/>
              <a:gd name="connsiteX2" fmla="*/ 3071840 w 3071840"/>
              <a:gd name="connsiteY2" fmla="*/ 453158 h 6858000"/>
              <a:gd name="connsiteX3" fmla="*/ 1262191 w 3071840"/>
              <a:gd name="connsiteY3" fmla="*/ 6858000 h 6858000"/>
              <a:gd name="connsiteX4" fmla="*/ 0 w 3071840"/>
              <a:gd name="connsiteY4" fmla="*/ 6858000 h 6858000"/>
            </a:gdLst>
            <a:rect l="l" t="t" r="r" b="b"/>
            <a:pathLst>
              <a:path w="3071840" h="6858000">
                <a:moveTo>
                  <a:pt x="1937686" y="0"/>
                </a:moveTo>
                <a:lnTo>
                  <a:pt x="3071840" y="0"/>
                </a:lnTo>
                <a:lnTo>
                  <a:pt x="3071840" y="453158"/>
                </a:lnTo>
                <a:lnTo>
                  <a:pt x="126219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44290" y="0"/>
            <a:ext cx="2615609" cy="4902335"/>
          </a:xfrm>
          <a:prstGeom prst="parallelogram">
            <a:avLst>
              <a:gd name="adj" fmla="val 51313"/>
            </a:avLst>
          </a:prstGeom>
          <a:gradFill>
            <a:gsLst>
              <a:gs pos="0">
                <a:schemeClr val="accent2"/>
              </a:gs>
              <a:gs pos="45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382402"/>
            <a:ext cx="12192000" cy="3738300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9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185148" y="1839489"/>
            <a:ext cx="6853" cy="27412"/>
          </a:xfrm>
          <a:custGeom>
            <a:avLst/>
            <a:gdLst>
              <a:gd name="connsiteX0" fmla="*/ 0 w 6853"/>
              <a:gd name="connsiteY0" fmla="*/ 0 h 27412"/>
              <a:gd name="connsiteX1" fmla="*/ 6853 w 6853"/>
              <a:gd name="connsiteY1" fmla="*/ 0 h 27412"/>
              <a:gd name="connsiteX2" fmla="*/ 6853 w 6853"/>
              <a:gd name="connsiteY2" fmla="*/ 27412 h 27412"/>
              <a:gd name="connsiteX3" fmla="*/ 0 w 6853"/>
              <a:gd name="connsiteY3" fmla="*/ 0 h 27412"/>
            </a:gdLst>
            <a:rect l="l" t="t" r="r" b="b"/>
            <a:pathLst>
              <a:path w="6853" h="27412">
                <a:moveTo>
                  <a:pt x="0" y="0"/>
                </a:moveTo>
                <a:lnTo>
                  <a:pt x="6853" y="0"/>
                </a:lnTo>
                <a:lnTo>
                  <a:pt x="6853" y="27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0" y="5120700"/>
            <a:ext cx="12192000" cy="83661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07615" y="608441"/>
            <a:ext cx="5109701" cy="51097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41045" y="1141871"/>
            <a:ext cx="4042840" cy="4042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7323421" y="1424247"/>
            <a:ext cx="3478088" cy="3478088"/>
          </a:xfrm>
          <a:custGeom>
            <a:avLst/>
            <a:gdLst/>
            <a:rect l="l" t="t" r="r" b="b"/>
            <a:pathLst>
              <a:path w="3175000" h="3175000">
                <a:moveTo>
                  <a:pt x="1585054" y="0"/>
                </a:moveTo>
                <a:cubicBezTo>
                  <a:pt x="2460455" y="0"/>
                  <a:pt x="3170108" y="709653"/>
                  <a:pt x="3170108" y="1585054"/>
                </a:cubicBezTo>
                <a:cubicBezTo>
                  <a:pt x="3170108" y="2460455"/>
                  <a:pt x="2460455" y="3170108"/>
                  <a:pt x="1585054" y="3170108"/>
                </a:cubicBezTo>
                <a:cubicBezTo>
                  <a:pt x="709653" y="3170108"/>
                  <a:pt x="0" y="2460455"/>
                  <a:pt x="0" y="1585054"/>
                </a:cubicBezTo>
                <a:cubicBezTo>
                  <a:pt x="0" y="709653"/>
                  <a:pt x="709653" y="0"/>
                  <a:pt x="1585054" y="0"/>
                </a:cubicBez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12" name="标题 1"/>
          <p:cNvSpPr txBox="1"/>
          <p:nvPr/>
        </p:nvSpPr>
        <p:spPr>
          <a:xfrm rot="5400000" flipH="0" flipV="0">
            <a:off x="3417770" y="1626432"/>
            <a:ext cx="1107877" cy="1151342"/>
          </a:xfrm>
          <a:prstGeom prst="ellipse">
            <a:avLst/>
          </a:prstGeom>
          <a:gradFill>
            <a:gsLst>
              <a:gs pos="5000">
                <a:schemeClr val="accent2">
                  <a:lumMod val="60000"/>
                  <a:lumOff val="40000"/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114300" blurRad="254000" dir="6240000" sx="90000" sy="90000" kx="0" ky="0" algn="b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37016" y="1149662"/>
            <a:ext cx="1069384" cy="13618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-593823" y="247606"/>
            <a:ext cx="1023131" cy="526200"/>
          </a:xfrm>
          <a:custGeom>
            <a:avLst/>
            <a:gdLst>
              <a:gd name="connsiteX0" fmla="*/ 970959 w 1023131"/>
              <a:gd name="connsiteY0" fmla="*/ 421857 h 526200"/>
              <a:gd name="connsiteX1" fmla="*/ 1023131 w 1023131"/>
              <a:gd name="connsiteY1" fmla="*/ 474029 h 526200"/>
              <a:gd name="connsiteX2" fmla="*/ 970959 w 1023131"/>
              <a:gd name="connsiteY2" fmla="*/ 526200 h 526200"/>
              <a:gd name="connsiteX3" fmla="*/ 918787 w 1023131"/>
              <a:gd name="connsiteY3" fmla="*/ 474029 h 526200"/>
              <a:gd name="connsiteX4" fmla="*/ 970959 w 1023131"/>
              <a:gd name="connsiteY4" fmla="*/ 421857 h 526200"/>
              <a:gd name="connsiteX5" fmla="*/ 741262 w 1023131"/>
              <a:gd name="connsiteY5" fmla="*/ 421857 h 526200"/>
              <a:gd name="connsiteX6" fmla="*/ 793434 w 1023131"/>
              <a:gd name="connsiteY6" fmla="*/ 474029 h 526200"/>
              <a:gd name="connsiteX7" fmla="*/ 741262 w 1023131"/>
              <a:gd name="connsiteY7" fmla="*/ 526200 h 526200"/>
              <a:gd name="connsiteX8" fmla="*/ 689090 w 1023131"/>
              <a:gd name="connsiteY8" fmla="*/ 474029 h 526200"/>
              <a:gd name="connsiteX9" fmla="*/ 741262 w 1023131"/>
              <a:gd name="connsiteY9" fmla="*/ 421857 h 526200"/>
              <a:gd name="connsiteX10" fmla="*/ 511565 w 1023131"/>
              <a:gd name="connsiteY10" fmla="*/ 421857 h 526200"/>
              <a:gd name="connsiteX11" fmla="*/ 563737 w 1023131"/>
              <a:gd name="connsiteY11" fmla="*/ 474029 h 526200"/>
              <a:gd name="connsiteX12" fmla="*/ 511565 w 1023131"/>
              <a:gd name="connsiteY12" fmla="*/ 526200 h 526200"/>
              <a:gd name="connsiteX13" fmla="*/ 459393 w 1023131"/>
              <a:gd name="connsiteY13" fmla="*/ 474029 h 526200"/>
              <a:gd name="connsiteX14" fmla="*/ 511565 w 1023131"/>
              <a:gd name="connsiteY14" fmla="*/ 421857 h 526200"/>
              <a:gd name="connsiteX15" fmla="*/ 281869 w 1023131"/>
              <a:gd name="connsiteY15" fmla="*/ 421857 h 526200"/>
              <a:gd name="connsiteX16" fmla="*/ 334041 w 1023131"/>
              <a:gd name="connsiteY16" fmla="*/ 474029 h 526200"/>
              <a:gd name="connsiteX17" fmla="*/ 281869 w 1023131"/>
              <a:gd name="connsiteY17" fmla="*/ 526200 h 526200"/>
              <a:gd name="connsiteX18" fmla="*/ 229697 w 1023131"/>
              <a:gd name="connsiteY18" fmla="*/ 474029 h 526200"/>
              <a:gd name="connsiteX19" fmla="*/ 281869 w 1023131"/>
              <a:gd name="connsiteY19" fmla="*/ 421857 h 526200"/>
              <a:gd name="connsiteX20" fmla="*/ 52172 w 1023131"/>
              <a:gd name="connsiteY20" fmla="*/ 421857 h 526200"/>
              <a:gd name="connsiteX21" fmla="*/ 104344 w 1023131"/>
              <a:gd name="connsiteY21" fmla="*/ 474029 h 526200"/>
              <a:gd name="connsiteX22" fmla="*/ 52172 w 1023131"/>
              <a:gd name="connsiteY22" fmla="*/ 526199 h 526200"/>
              <a:gd name="connsiteX23" fmla="*/ 0 w 1023131"/>
              <a:gd name="connsiteY23" fmla="*/ 474029 h 526200"/>
              <a:gd name="connsiteX24" fmla="*/ 52172 w 1023131"/>
              <a:gd name="connsiteY24" fmla="*/ 421857 h 526200"/>
              <a:gd name="connsiteX25" fmla="*/ 970959 w 1023131"/>
              <a:gd name="connsiteY25" fmla="*/ 210929 h 526200"/>
              <a:gd name="connsiteX26" fmla="*/ 1023131 w 1023131"/>
              <a:gd name="connsiteY26" fmla="*/ 263101 h 526200"/>
              <a:gd name="connsiteX27" fmla="*/ 970959 w 1023131"/>
              <a:gd name="connsiteY27" fmla="*/ 315271 h 526200"/>
              <a:gd name="connsiteX28" fmla="*/ 918787 w 1023131"/>
              <a:gd name="connsiteY28" fmla="*/ 263101 h 526200"/>
              <a:gd name="connsiteX29" fmla="*/ 970959 w 1023131"/>
              <a:gd name="connsiteY29" fmla="*/ 210929 h 526200"/>
              <a:gd name="connsiteX30" fmla="*/ 741262 w 1023131"/>
              <a:gd name="connsiteY30" fmla="*/ 210929 h 526200"/>
              <a:gd name="connsiteX31" fmla="*/ 793434 w 1023131"/>
              <a:gd name="connsiteY31" fmla="*/ 263101 h 526200"/>
              <a:gd name="connsiteX32" fmla="*/ 741262 w 1023131"/>
              <a:gd name="connsiteY32" fmla="*/ 315271 h 526200"/>
              <a:gd name="connsiteX33" fmla="*/ 689090 w 1023131"/>
              <a:gd name="connsiteY33" fmla="*/ 263101 h 526200"/>
              <a:gd name="connsiteX34" fmla="*/ 741262 w 1023131"/>
              <a:gd name="connsiteY34" fmla="*/ 210929 h 526200"/>
              <a:gd name="connsiteX35" fmla="*/ 511565 w 1023131"/>
              <a:gd name="connsiteY35" fmla="*/ 210929 h 526200"/>
              <a:gd name="connsiteX36" fmla="*/ 563737 w 1023131"/>
              <a:gd name="connsiteY36" fmla="*/ 263101 h 526200"/>
              <a:gd name="connsiteX37" fmla="*/ 511565 w 1023131"/>
              <a:gd name="connsiteY37" fmla="*/ 315271 h 526200"/>
              <a:gd name="connsiteX38" fmla="*/ 459393 w 1023131"/>
              <a:gd name="connsiteY38" fmla="*/ 263101 h 526200"/>
              <a:gd name="connsiteX39" fmla="*/ 511565 w 1023131"/>
              <a:gd name="connsiteY39" fmla="*/ 210929 h 526200"/>
              <a:gd name="connsiteX40" fmla="*/ 281869 w 1023131"/>
              <a:gd name="connsiteY40" fmla="*/ 210929 h 526200"/>
              <a:gd name="connsiteX41" fmla="*/ 334041 w 1023131"/>
              <a:gd name="connsiteY41" fmla="*/ 263101 h 526200"/>
              <a:gd name="connsiteX42" fmla="*/ 281869 w 1023131"/>
              <a:gd name="connsiteY42" fmla="*/ 315271 h 526200"/>
              <a:gd name="connsiteX43" fmla="*/ 229697 w 1023131"/>
              <a:gd name="connsiteY43" fmla="*/ 263101 h 526200"/>
              <a:gd name="connsiteX44" fmla="*/ 281869 w 1023131"/>
              <a:gd name="connsiteY44" fmla="*/ 210929 h 526200"/>
              <a:gd name="connsiteX45" fmla="*/ 52172 w 1023131"/>
              <a:gd name="connsiteY45" fmla="*/ 210929 h 526200"/>
              <a:gd name="connsiteX46" fmla="*/ 104344 w 1023131"/>
              <a:gd name="connsiteY46" fmla="*/ 263101 h 526200"/>
              <a:gd name="connsiteX47" fmla="*/ 52172 w 1023131"/>
              <a:gd name="connsiteY47" fmla="*/ 315271 h 526200"/>
              <a:gd name="connsiteX48" fmla="*/ 0 w 1023131"/>
              <a:gd name="connsiteY48" fmla="*/ 263101 h 526200"/>
              <a:gd name="connsiteX49" fmla="*/ 52172 w 1023131"/>
              <a:gd name="connsiteY49" fmla="*/ 210929 h 526200"/>
              <a:gd name="connsiteX50" fmla="*/ 970959 w 1023131"/>
              <a:gd name="connsiteY50" fmla="*/ 0 h 526200"/>
              <a:gd name="connsiteX51" fmla="*/ 1023131 w 1023131"/>
              <a:gd name="connsiteY51" fmla="*/ 52172 h 526200"/>
              <a:gd name="connsiteX52" fmla="*/ 970959 w 1023131"/>
              <a:gd name="connsiteY52" fmla="*/ 104342 h 526200"/>
              <a:gd name="connsiteX53" fmla="*/ 918787 w 1023131"/>
              <a:gd name="connsiteY53" fmla="*/ 52172 h 526200"/>
              <a:gd name="connsiteX54" fmla="*/ 970959 w 1023131"/>
              <a:gd name="connsiteY54" fmla="*/ 0 h 526200"/>
              <a:gd name="connsiteX55" fmla="*/ 741262 w 1023131"/>
              <a:gd name="connsiteY55" fmla="*/ 0 h 526200"/>
              <a:gd name="connsiteX56" fmla="*/ 793434 w 1023131"/>
              <a:gd name="connsiteY56" fmla="*/ 52172 h 526200"/>
              <a:gd name="connsiteX57" fmla="*/ 741262 w 1023131"/>
              <a:gd name="connsiteY57" fmla="*/ 104342 h 526200"/>
              <a:gd name="connsiteX58" fmla="*/ 689090 w 1023131"/>
              <a:gd name="connsiteY58" fmla="*/ 52172 h 526200"/>
              <a:gd name="connsiteX59" fmla="*/ 741262 w 1023131"/>
              <a:gd name="connsiteY59" fmla="*/ 0 h 526200"/>
              <a:gd name="connsiteX60" fmla="*/ 511565 w 1023131"/>
              <a:gd name="connsiteY60" fmla="*/ 0 h 526200"/>
              <a:gd name="connsiteX61" fmla="*/ 563737 w 1023131"/>
              <a:gd name="connsiteY61" fmla="*/ 52172 h 526200"/>
              <a:gd name="connsiteX62" fmla="*/ 511565 w 1023131"/>
              <a:gd name="connsiteY62" fmla="*/ 104342 h 526200"/>
              <a:gd name="connsiteX63" fmla="*/ 459393 w 1023131"/>
              <a:gd name="connsiteY63" fmla="*/ 52172 h 526200"/>
              <a:gd name="connsiteX64" fmla="*/ 511565 w 1023131"/>
              <a:gd name="connsiteY64" fmla="*/ 0 h 526200"/>
              <a:gd name="connsiteX65" fmla="*/ 281869 w 1023131"/>
              <a:gd name="connsiteY65" fmla="*/ 0 h 526200"/>
              <a:gd name="connsiteX66" fmla="*/ 334041 w 1023131"/>
              <a:gd name="connsiteY66" fmla="*/ 52172 h 526200"/>
              <a:gd name="connsiteX67" fmla="*/ 281869 w 1023131"/>
              <a:gd name="connsiteY67" fmla="*/ 104342 h 526200"/>
              <a:gd name="connsiteX68" fmla="*/ 229697 w 1023131"/>
              <a:gd name="connsiteY68" fmla="*/ 52172 h 526200"/>
              <a:gd name="connsiteX69" fmla="*/ 281869 w 1023131"/>
              <a:gd name="connsiteY69" fmla="*/ 0 h 526200"/>
              <a:gd name="connsiteX70" fmla="*/ 52172 w 1023131"/>
              <a:gd name="connsiteY70" fmla="*/ 0 h 526200"/>
              <a:gd name="connsiteX71" fmla="*/ 104344 w 1023131"/>
              <a:gd name="connsiteY71" fmla="*/ 52172 h 526200"/>
              <a:gd name="connsiteX72" fmla="*/ 52172 w 1023131"/>
              <a:gd name="connsiteY72" fmla="*/ 104342 h 526200"/>
              <a:gd name="connsiteX73" fmla="*/ 0 w 1023131"/>
              <a:gd name="connsiteY73" fmla="*/ 52172 h 526200"/>
              <a:gd name="connsiteX74" fmla="*/ 52172 w 1023131"/>
              <a:gd name="connsiteY74" fmla="*/ 0 h 526200"/>
            </a:gdLst>
            <a:rect l="l" t="t" r="r" b="b"/>
            <a:pathLst>
              <a:path w="1023131" h="526200">
                <a:moveTo>
                  <a:pt x="970959" y="421857"/>
                </a:moveTo>
                <a:cubicBezTo>
                  <a:pt x="999759" y="421739"/>
                  <a:pt x="1023131" y="445109"/>
                  <a:pt x="1023131" y="474029"/>
                </a:cubicBezTo>
                <a:cubicBezTo>
                  <a:pt x="1023131" y="502830"/>
                  <a:pt x="999759" y="526200"/>
                  <a:pt x="970959" y="526200"/>
                </a:cubicBezTo>
                <a:cubicBezTo>
                  <a:pt x="942158" y="526200"/>
                  <a:pt x="918787" y="502830"/>
                  <a:pt x="918787" y="474029"/>
                </a:cubicBezTo>
                <a:cubicBezTo>
                  <a:pt x="918787" y="445228"/>
                  <a:pt x="942158" y="421857"/>
                  <a:pt x="970959" y="421857"/>
                </a:cubicBezTo>
                <a:close/>
                <a:moveTo>
                  <a:pt x="741262" y="421857"/>
                </a:moveTo>
                <a:cubicBezTo>
                  <a:pt x="770062" y="421739"/>
                  <a:pt x="793434" y="445109"/>
                  <a:pt x="793434" y="474029"/>
                </a:cubicBezTo>
                <a:cubicBezTo>
                  <a:pt x="793434" y="502830"/>
                  <a:pt x="770062" y="526200"/>
                  <a:pt x="741262" y="526200"/>
                </a:cubicBezTo>
                <a:cubicBezTo>
                  <a:pt x="712461" y="526200"/>
                  <a:pt x="689090" y="502830"/>
                  <a:pt x="689090" y="474029"/>
                </a:cubicBezTo>
                <a:cubicBezTo>
                  <a:pt x="689090" y="445228"/>
                  <a:pt x="712461" y="421857"/>
                  <a:pt x="741262" y="421857"/>
                </a:cubicBezTo>
                <a:close/>
                <a:moveTo>
                  <a:pt x="511565" y="421857"/>
                </a:moveTo>
                <a:cubicBezTo>
                  <a:pt x="540365" y="421739"/>
                  <a:pt x="563737" y="445109"/>
                  <a:pt x="563737" y="474029"/>
                </a:cubicBezTo>
                <a:cubicBezTo>
                  <a:pt x="563737" y="502830"/>
                  <a:pt x="540365" y="526200"/>
                  <a:pt x="511565" y="526200"/>
                </a:cubicBezTo>
                <a:cubicBezTo>
                  <a:pt x="482764" y="526200"/>
                  <a:pt x="459393" y="502830"/>
                  <a:pt x="459393" y="474029"/>
                </a:cubicBezTo>
                <a:cubicBezTo>
                  <a:pt x="459393" y="445228"/>
                  <a:pt x="482764" y="421857"/>
                  <a:pt x="511565" y="421857"/>
                </a:cubicBezTo>
                <a:close/>
                <a:moveTo>
                  <a:pt x="281869" y="421857"/>
                </a:moveTo>
                <a:cubicBezTo>
                  <a:pt x="310669" y="421739"/>
                  <a:pt x="334041" y="445109"/>
                  <a:pt x="334041" y="474029"/>
                </a:cubicBezTo>
                <a:cubicBezTo>
                  <a:pt x="334041" y="502830"/>
                  <a:pt x="310669" y="526200"/>
                  <a:pt x="281869" y="526200"/>
                </a:cubicBezTo>
                <a:cubicBezTo>
                  <a:pt x="253068" y="526200"/>
                  <a:pt x="229697" y="502830"/>
                  <a:pt x="229697" y="474029"/>
                </a:cubicBezTo>
                <a:cubicBezTo>
                  <a:pt x="229697" y="445228"/>
                  <a:pt x="253068" y="421857"/>
                  <a:pt x="281869" y="421857"/>
                </a:cubicBezTo>
                <a:close/>
                <a:moveTo>
                  <a:pt x="52172" y="421857"/>
                </a:moveTo>
                <a:cubicBezTo>
                  <a:pt x="80985" y="421857"/>
                  <a:pt x="104344" y="445215"/>
                  <a:pt x="104344" y="474029"/>
                </a:cubicBezTo>
                <a:cubicBezTo>
                  <a:pt x="104344" y="502842"/>
                  <a:pt x="80985" y="526199"/>
                  <a:pt x="52172" y="526199"/>
                </a:cubicBezTo>
                <a:cubicBezTo>
                  <a:pt x="23358" y="526199"/>
                  <a:pt x="0" y="502842"/>
                  <a:pt x="0" y="474029"/>
                </a:cubicBezTo>
                <a:cubicBezTo>
                  <a:pt x="0" y="445215"/>
                  <a:pt x="23358" y="421857"/>
                  <a:pt x="52172" y="421857"/>
                </a:cubicBezTo>
                <a:close/>
                <a:moveTo>
                  <a:pt x="970959" y="210929"/>
                </a:moveTo>
                <a:cubicBezTo>
                  <a:pt x="999759" y="210929"/>
                  <a:pt x="1023131" y="234300"/>
                  <a:pt x="1023131" y="263101"/>
                </a:cubicBezTo>
                <a:cubicBezTo>
                  <a:pt x="1023131" y="291901"/>
                  <a:pt x="999759" y="315271"/>
                  <a:pt x="970959" y="315271"/>
                </a:cubicBezTo>
                <a:cubicBezTo>
                  <a:pt x="942158" y="315271"/>
                  <a:pt x="918787" y="291901"/>
                  <a:pt x="918787" y="263101"/>
                </a:cubicBezTo>
                <a:cubicBezTo>
                  <a:pt x="918787" y="234300"/>
                  <a:pt x="942158" y="210929"/>
                  <a:pt x="970959" y="210929"/>
                </a:cubicBezTo>
                <a:close/>
                <a:moveTo>
                  <a:pt x="741262" y="210929"/>
                </a:moveTo>
                <a:cubicBezTo>
                  <a:pt x="770062" y="210929"/>
                  <a:pt x="793434" y="234300"/>
                  <a:pt x="793434" y="263101"/>
                </a:cubicBezTo>
                <a:cubicBezTo>
                  <a:pt x="793434" y="291901"/>
                  <a:pt x="770062" y="315271"/>
                  <a:pt x="741262" y="315271"/>
                </a:cubicBezTo>
                <a:cubicBezTo>
                  <a:pt x="712461" y="315271"/>
                  <a:pt x="689090" y="291901"/>
                  <a:pt x="689090" y="263101"/>
                </a:cubicBezTo>
                <a:cubicBezTo>
                  <a:pt x="689090" y="234300"/>
                  <a:pt x="712461" y="210929"/>
                  <a:pt x="741262" y="210929"/>
                </a:cubicBezTo>
                <a:close/>
                <a:moveTo>
                  <a:pt x="511565" y="210929"/>
                </a:moveTo>
                <a:cubicBezTo>
                  <a:pt x="540365" y="210929"/>
                  <a:pt x="563737" y="234300"/>
                  <a:pt x="563737" y="263101"/>
                </a:cubicBezTo>
                <a:cubicBezTo>
                  <a:pt x="563737" y="291901"/>
                  <a:pt x="540365" y="315271"/>
                  <a:pt x="511565" y="315271"/>
                </a:cubicBezTo>
                <a:cubicBezTo>
                  <a:pt x="482764" y="315271"/>
                  <a:pt x="459393" y="291901"/>
                  <a:pt x="459393" y="263101"/>
                </a:cubicBezTo>
                <a:cubicBezTo>
                  <a:pt x="459393" y="234300"/>
                  <a:pt x="482764" y="210929"/>
                  <a:pt x="511565" y="210929"/>
                </a:cubicBezTo>
                <a:close/>
                <a:moveTo>
                  <a:pt x="281869" y="210929"/>
                </a:moveTo>
                <a:cubicBezTo>
                  <a:pt x="310669" y="210929"/>
                  <a:pt x="334041" y="234300"/>
                  <a:pt x="334041" y="263101"/>
                </a:cubicBezTo>
                <a:cubicBezTo>
                  <a:pt x="334041" y="291901"/>
                  <a:pt x="310669" y="315271"/>
                  <a:pt x="281869" y="315271"/>
                </a:cubicBezTo>
                <a:cubicBezTo>
                  <a:pt x="253068" y="315271"/>
                  <a:pt x="229697" y="291901"/>
                  <a:pt x="229697" y="263101"/>
                </a:cubicBezTo>
                <a:cubicBezTo>
                  <a:pt x="229697" y="234300"/>
                  <a:pt x="253068" y="210929"/>
                  <a:pt x="281869" y="210929"/>
                </a:cubicBezTo>
                <a:close/>
                <a:moveTo>
                  <a:pt x="52172" y="210929"/>
                </a:moveTo>
                <a:cubicBezTo>
                  <a:pt x="80972" y="210929"/>
                  <a:pt x="104344" y="234300"/>
                  <a:pt x="104344" y="263101"/>
                </a:cubicBezTo>
                <a:cubicBezTo>
                  <a:pt x="104344" y="291901"/>
                  <a:pt x="80972" y="315271"/>
                  <a:pt x="52172" y="315271"/>
                </a:cubicBezTo>
                <a:cubicBezTo>
                  <a:pt x="23371" y="315271"/>
                  <a:pt x="0" y="291901"/>
                  <a:pt x="0" y="263101"/>
                </a:cubicBezTo>
                <a:cubicBezTo>
                  <a:pt x="0" y="234300"/>
                  <a:pt x="23371" y="210929"/>
                  <a:pt x="52172" y="210929"/>
                </a:cubicBezTo>
                <a:close/>
                <a:moveTo>
                  <a:pt x="970959" y="0"/>
                </a:moveTo>
                <a:cubicBezTo>
                  <a:pt x="999759" y="0"/>
                  <a:pt x="1023131" y="23371"/>
                  <a:pt x="1023131" y="52172"/>
                </a:cubicBezTo>
                <a:cubicBezTo>
                  <a:pt x="1023131" y="80972"/>
                  <a:pt x="999759" y="104342"/>
                  <a:pt x="970959" y="104342"/>
                </a:cubicBezTo>
                <a:cubicBezTo>
                  <a:pt x="942158" y="104342"/>
                  <a:pt x="918787" y="80972"/>
                  <a:pt x="918787" y="52172"/>
                </a:cubicBezTo>
                <a:cubicBezTo>
                  <a:pt x="918787" y="23371"/>
                  <a:pt x="942158" y="0"/>
                  <a:pt x="970959" y="0"/>
                </a:cubicBezTo>
                <a:close/>
                <a:moveTo>
                  <a:pt x="741262" y="0"/>
                </a:moveTo>
                <a:cubicBezTo>
                  <a:pt x="770062" y="0"/>
                  <a:pt x="793434" y="23371"/>
                  <a:pt x="793434" y="52172"/>
                </a:cubicBezTo>
                <a:cubicBezTo>
                  <a:pt x="793434" y="80972"/>
                  <a:pt x="770062" y="104342"/>
                  <a:pt x="741262" y="104342"/>
                </a:cubicBezTo>
                <a:cubicBezTo>
                  <a:pt x="712461" y="104342"/>
                  <a:pt x="689090" y="80972"/>
                  <a:pt x="689090" y="52172"/>
                </a:cubicBezTo>
                <a:cubicBezTo>
                  <a:pt x="689090" y="23371"/>
                  <a:pt x="712461" y="0"/>
                  <a:pt x="741262" y="0"/>
                </a:cubicBezTo>
                <a:close/>
                <a:moveTo>
                  <a:pt x="511565" y="0"/>
                </a:moveTo>
                <a:cubicBezTo>
                  <a:pt x="540365" y="0"/>
                  <a:pt x="563737" y="23371"/>
                  <a:pt x="563737" y="52172"/>
                </a:cubicBezTo>
                <a:cubicBezTo>
                  <a:pt x="563737" y="80972"/>
                  <a:pt x="540365" y="104342"/>
                  <a:pt x="511565" y="104342"/>
                </a:cubicBezTo>
                <a:cubicBezTo>
                  <a:pt x="482764" y="104342"/>
                  <a:pt x="459393" y="80972"/>
                  <a:pt x="459393" y="52172"/>
                </a:cubicBezTo>
                <a:cubicBezTo>
                  <a:pt x="459393" y="23371"/>
                  <a:pt x="482764" y="0"/>
                  <a:pt x="511565" y="0"/>
                </a:cubicBezTo>
                <a:close/>
                <a:moveTo>
                  <a:pt x="281869" y="0"/>
                </a:moveTo>
                <a:cubicBezTo>
                  <a:pt x="310669" y="0"/>
                  <a:pt x="334041" y="23371"/>
                  <a:pt x="334041" y="52172"/>
                </a:cubicBezTo>
                <a:cubicBezTo>
                  <a:pt x="334041" y="80972"/>
                  <a:pt x="310669" y="104342"/>
                  <a:pt x="281869" y="104342"/>
                </a:cubicBezTo>
                <a:cubicBezTo>
                  <a:pt x="253068" y="104342"/>
                  <a:pt x="229697" y="80972"/>
                  <a:pt x="229697" y="52172"/>
                </a:cubicBezTo>
                <a:cubicBezTo>
                  <a:pt x="229697" y="23371"/>
                  <a:pt x="253068" y="0"/>
                  <a:pt x="281869" y="0"/>
                </a:cubicBezTo>
                <a:close/>
                <a:moveTo>
                  <a:pt x="52172" y="0"/>
                </a:moveTo>
                <a:cubicBezTo>
                  <a:pt x="80972" y="0"/>
                  <a:pt x="104344" y="23371"/>
                  <a:pt x="104344" y="52172"/>
                </a:cubicBezTo>
                <a:cubicBezTo>
                  <a:pt x="104344" y="80972"/>
                  <a:pt x="80972" y="104342"/>
                  <a:pt x="52172" y="104342"/>
                </a:cubicBezTo>
                <a:cubicBezTo>
                  <a:pt x="23371" y="104342"/>
                  <a:pt x="0" y="80972"/>
                  <a:pt x="0" y="52172"/>
                </a:cubicBezTo>
                <a:cubicBezTo>
                  <a:pt x="0" y="23371"/>
                  <a:pt x="23371" y="0"/>
                  <a:pt x="52172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43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56478" y="549685"/>
            <a:ext cx="2001206" cy="2485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8604" y="1567965"/>
            <a:ext cx="3437705" cy="10890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38604" y="2628807"/>
            <a:ext cx="5480370" cy="20321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Bold"/>
                <a:ea typeface="Source Han Serif SC Bold"/>
                <a:cs typeface="Source Han Serif SC Bold"/>
              </a:rPr>
              <a:t>项目管理与协作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 flipV="0">
            <a:off x="638603" y="4790858"/>
            <a:ext cx="5035530" cy="143244"/>
          </a:xfrm>
          <a:custGeom>
            <a:avLst/>
            <a:gdLst>
              <a:gd name="connsiteX0" fmla="*/ 808283 w 5035530"/>
              <a:gd name="connsiteY0" fmla="*/ 94482 h 143244"/>
              <a:gd name="connsiteX1" fmla="*/ 5035530 w 5035530"/>
              <a:gd name="connsiteY1" fmla="*/ 94482 h 143244"/>
              <a:gd name="connsiteX2" fmla="*/ 5035530 w 5035530"/>
              <a:gd name="connsiteY2" fmla="*/ 48763 h 143244"/>
              <a:gd name="connsiteX3" fmla="*/ 808283 w 5035530"/>
              <a:gd name="connsiteY3" fmla="*/ 48763 h 143244"/>
              <a:gd name="connsiteX4" fmla="*/ 592628 w 5035530"/>
              <a:gd name="connsiteY4" fmla="*/ 143244 h 143244"/>
              <a:gd name="connsiteX5" fmla="*/ 664250 w 5035530"/>
              <a:gd name="connsiteY5" fmla="*/ 71622 h 143244"/>
              <a:gd name="connsiteX6" fmla="*/ 592628 w 5035530"/>
              <a:gd name="connsiteY6" fmla="*/ 0 h 143244"/>
              <a:gd name="connsiteX7" fmla="*/ 521006 w 5035530"/>
              <a:gd name="connsiteY7" fmla="*/ 71622 h 143244"/>
              <a:gd name="connsiteX8" fmla="*/ 592628 w 5035530"/>
              <a:gd name="connsiteY8" fmla="*/ 143244 h 143244"/>
              <a:gd name="connsiteX9" fmla="*/ 332125 w 5035530"/>
              <a:gd name="connsiteY9" fmla="*/ 143244 h 143244"/>
              <a:gd name="connsiteX10" fmla="*/ 403747 w 5035530"/>
              <a:gd name="connsiteY10" fmla="*/ 71622 h 143244"/>
              <a:gd name="connsiteX11" fmla="*/ 332125 w 5035530"/>
              <a:gd name="connsiteY11" fmla="*/ 0 h 143244"/>
              <a:gd name="connsiteX12" fmla="*/ 260503 w 5035530"/>
              <a:gd name="connsiteY12" fmla="*/ 71622 h 143244"/>
              <a:gd name="connsiteX13" fmla="*/ 332125 w 5035530"/>
              <a:gd name="connsiteY13" fmla="*/ 143244 h 143244"/>
              <a:gd name="connsiteX14" fmla="*/ 71622 w 5035530"/>
              <a:gd name="connsiteY14" fmla="*/ 143244 h 143244"/>
              <a:gd name="connsiteX15" fmla="*/ 143244 w 5035530"/>
              <a:gd name="connsiteY15" fmla="*/ 71622 h 143244"/>
              <a:gd name="connsiteX16" fmla="*/ 71622 w 5035530"/>
              <a:gd name="connsiteY16" fmla="*/ 0 h 143244"/>
              <a:gd name="connsiteX17" fmla="*/ 0 w 5035530"/>
              <a:gd name="connsiteY17" fmla="*/ 71622 h 143244"/>
              <a:gd name="connsiteX18" fmla="*/ 71622 w 5035530"/>
              <a:gd name="connsiteY18" fmla="*/ 143244 h 143244"/>
            </a:gdLst>
            <a:rect l="l" t="t" r="r" b="b"/>
            <a:pathLst>
              <a:path w="5035530" h="143244">
                <a:moveTo>
                  <a:pt x="808283" y="94482"/>
                </a:moveTo>
                <a:lnTo>
                  <a:pt x="5035530" y="94482"/>
                </a:lnTo>
                <a:lnTo>
                  <a:pt x="5035530" y="48763"/>
                </a:lnTo>
                <a:lnTo>
                  <a:pt x="808283" y="48763"/>
                </a:lnTo>
                <a:close/>
                <a:moveTo>
                  <a:pt x="592628" y="143244"/>
                </a:moveTo>
                <a:cubicBezTo>
                  <a:pt x="632184" y="143244"/>
                  <a:pt x="664250" y="111178"/>
                  <a:pt x="664250" y="71622"/>
                </a:cubicBezTo>
                <a:cubicBezTo>
                  <a:pt x="664250" y="32066"/>
                  <a:pt x="632184" y="0"/>
                  <a:pt x="592628" y="0"/>
                </a:cubicBezTo>
                <a:cubicBezTo>
                  <a:pt x="553072" y="0"/>
                  <a:pt x="521006" y="32066"/>
                  <a:pt x="521006" y="71622"/>
                </a:cubicBezTo>
                <a:cubicBezTo>
                  <a:pt x="521006" y="111178"/>
                  <a:pt x="553072" y="143244"/>
                  <a:pt x="592628" y="143244"/>
                </a:cubicBezTo>
                <a:close/>
                <a:moveTo>
                  <a:pt x="332125" y="143244"/>
                </a:moveTo>
                <a:cubicBezTo>
                  <a:pt x="371681" y="143244"/>
                  <a:pt x="403747" y="111178"/>
                  <a:pt x="403747" y="71622"/>
                </a:cubicBezTo>
                <a:cubicBezTo>
                  <a:pt x="403747" y="32066"/>
                  <a:pt x="371681" y="0"/>
                  <a:pt x="332125" y="0"/>
                </a:cubicBezTo>
                <a:cubicBezTo>
                  <a:pt x="292569" y="0"/>
                  <a:pt x="260503" y="32066"/>
                  <a:pt x="260503" y="71622"/>
                </a:cubicBezTo>
                <a:cubicBezTo>
                  <a:pt x="260503" y="111178"/>
                  <a:pt x="292569" y="143244"/>
                  <a:pt x="332125" y="143244"/>
                </a:cubicBezTo>
                <a:close/>
                <a:moveTo>
                  <a:pt x="71622" y="143244"/>
                </a:moveTo>
                <a:cubicBezTo>
                  <a:pt x="111178" y="143244"/>
                  <a:pt x="143244" y="111178"/>
                  <a:pt x="143244" y="71622"/>
                </a:cubicBezTo>
                <a:cubicBezTo>
                  <a:pt x="143244" y="32066"/>
                  <a:pt x="111178" y="0"/>
                  <a:pt x="71622" y="0"/>
                </a:cubicBezTo>
                <a:cubicBezTo>
                  <a:pt x="32066" y="0"/>
                  <a:pt x="0" y="32066"/>
                  <a:pt x="0" y="71622"/>
                </a:cubicBezTo>
                <a:cubicBezTo>
                  <a:pt x="0" y="111178"/>
                  <a:pt x="32066" y="143244"/>
                  <a:pt x="71622" y="14324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91000"/>
                </a:schemeClr>
              </a:gs>
              <a:gs pos="1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D77AB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